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98" r:id="rId4"/>
    <p:sldId id="305" r:id="rId5"/>
    <p:sldId id="286" r:id="rId6"/>
    <p:sldId id="288" r:id="rId7"/>
    <p:sldId id="287" r:id="rId8"/>
    <p:sldId id="302" r:id="rId9"/>
    <p:sldId id="304" r:id="rId10"/>
    <p:sldId id="299" r:id="rId11"/>
    <p:sldId id="297" r:id="rId12"/>
    <p:sldId id="296" r:id="rId13"/>
    <p:sldId id="266" r:id="rId14"/>
    <p:sldId id="301" r:id="rId15"/>
    <p:sldId id="30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xinru" initials="zx" lastIdx="1" clrIdx="0">
    <p:extLst>
      <p:ext uri="{19B8F6BF-5375-455C-9EA6-DF929625EA0E}">
        <p15:presenceInfo xmlns:p15="http://schemas.microsoft.com/office/powerpoint/2012/main" userId="10e1c8e2a98b1f2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F3"/>
    <a:srgbClr val="00C6EF"/>
    <a:srgbClr val="ABC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4499"/>
  </p:normalViewPr>
  <p:slideViewPr>
    <p:cSldViewPr snapToGrid="0" snapToObjects="1">
      <p:cViewPr varScale="1">
        <p:scale>
          <a:sx n="153" d="100"/>
          <a:sy n="153" d="100"/>
        </p:scale>
        <p:origin x="1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6C938-7995-AE4F-B22F-82951EBFB375}" type="datetimeFigureOut">
              <a:t>10/23/24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72910-91D5-7844-85BA-6183DA9F989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8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72910-91D5-7844-85BA-6183DA9F989A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48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MRI modalities exhibit inherent relationships. We leverage this by employing a hierarchical gating network to foster collaboration. Deep supervision is applied to both the gating network and experts, ensuring layer-by-layer supervision, enhancing collaboration.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Regarding the training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MoME, an anti-degeneration strategy based on curriculum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is developed, where model training gradually transitions from specialising the role of each expert to determining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entire model through collaboration.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BFBDE-954E-6D42-9490-CFD03AC53C3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59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BFBDE-954E-6D42-9490-CFD03AC53C3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33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B1449-111E-A845-8361-1C37A0D70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A2014-C47C-E04E-AEC6-0277DF6C4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C630D-45C9-534A-8369-08E6B44E4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D2A88-6B8D-184B-BB46-72680C8DCF10}" type="datetimeFigureOut"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2082-36AE-654B-B6E2-38AE99F2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AE2C1-CC41-0349-A26F-14C0DA41A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14339-E9E2-2B43-82AD-F8BF7A8C5C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2772-15DA-E44A-BA1F-D5C95B65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8D73C-C466-5E44-A2CA-60AC71E42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E713C-861B-BC41-ABD9-4006C6468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D2A88-6B8D-184B-BB46-72680C8DCF10}" type="datetimeFigureOut"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722CE-E423-464A-A527-F9A8CB67D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19866-27DA-F54F-8F1F-7561930C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14339-E9E2-2B43-82AD-F8BF7A8C5C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66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73E617-C3FD-C040-BD7E-D6B317EBEC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9967A-1357-5543-BE6D-C3B902E71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4402E-B086-D644-871E-70093B1D4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D2A88-6B8D-184B-BB46-72680C8DCF10}" type="datetimeFigureOut"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C07F3-7FDF-8B47-AEEC-E9518B418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64189-E1B3-EA4C-993D-39ABE8F55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14339-E9E2-2B43-82AD-F8BF7A8C5C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17885-C165-7A49-9BC8-4C40F529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641E1-5A15-FE4D-9232-B63AA5AAF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34D5F-9372-C241-9D0F-883A034B0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D2A88-6B8D-184B-BB46-72680C8DCF10}" type="datetimeFigureOut"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79E53-DC5C-EC49-8174-517116DE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84D22-C5EC-E349-BA8C-663C2C9C9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14339-E9E2-2B43-82AD-F8BF7A8C5C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65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3D1E-047A-9D4D-BE90-4C539AA90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D31E7-7029-674B-8EA5-7699FF0C5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4B38A-26D6-C742-A633-412F76ED8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D2A88-6B8D-184B-BB46-72680C8DCF10}" type="datetimeFigureOut"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6669C-BDA1-554D-B466-5EE9B8921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02F2D-6040-D742-8DA0-6CD518EF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14339-E9E2-2B43-82AD-F8BF7A8C5C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7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7DBA1-AC91-F041-965C-41AF254A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49B60-E755-1D4B-864F-8270AE64A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1239-49F3-9A49-986B-5FC3B59EE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7ED8B-B50F-8142-9F99-054CA1E3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D2A88-6B8D-184B-BB46-72680C8DCF10}" type="datetimeFigureOut"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7E242-B94B-5841-9510-842013144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094FD-D419-5142-BE5E-98893AE01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14339-E9E2-2B43-82AD-F8BF7A8C5C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24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B7CB8-60A6-5B4B-8CDF-899DEDC9B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D09D5-FA57-2549-AB79-3AFBC2B16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B2097-2B15-6549-9392-94E4B4DEE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B82F0-E4B5-5A48-AFCA-02BB3CDC5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3375C6-65AC-F847-87C2-96F671E28E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4AC353-8DA0-7243-826A-5B2294A87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D2A88-6B8D-184B-BB46-72680C8DCF10}" type="datetimeFigureOut">
              <a:t>10/23/24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AC6E5B-56A9-9041-90A2-37C604CE8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9133B2-3606-E946-9B0A-5A1E5790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14339-E9E2-2B43-82AD-F8BF7A8C5C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44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EA85-93E2-1345-9E85-0DCCBDC1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C1FBD7-BF84-EC40-BF7C-1361B66F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D2A88-6B8D-184B-BB46-72680C8DCF10}" type="datetimeFigureOut">
              <a:t>10/23/24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2D4F0B-F66A-5843-A039-09E14744B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B1AE1F-CDD5-4D4D-B683-D1DF03B68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14339-E9E2-2B43-82AD-F8BF7A8C5C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0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F76814-DAA1-3240-BA41-60F7E6DF2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D2A88-6B8D-184B-BB46-72680C8DCF10}" type="datetimeFigureOut">
              <a:t>10/23/24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4FF4E8-3044-D446-819F-F1EE4AA4F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5F1DC-35B5-934D-AE25-931E6CEB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14339-E9E2-2B43-82AD-F8BF7A8C5C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25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2D76A-FDE2-B540-9807-67A925A3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EF5E9-0863-D74C-A2CC-2D5B8F9BA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BD0CE-9209-BE44-A57F-9F5A1F61C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9A233-3DF3-CF49-BC88-1C5CF4A9E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D2A88-6B8D-184B-BB46-72680C8DCF10}" type="datetimeFigureOut"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E09C5-5EE1-D542-9C8E-0D49CAC08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967EC-39F5-1543-8FA8-DE63E139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14339-E9E2-2B43-82AD-F8BF7A8C5C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15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D9BD-7B8B-B54E-93FC-235884A6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6262BD-6D4F-3546-83D5-573572413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A213D-3122-4D43-947B-8EB0532E6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1B760-E3C1-DB47-AAE0-AAEC899F7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D2A88-6B8D-184B-BB46-72680C8DCF10}" type="datetimeFigureOut"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EBAC4-E87C-F74A-8D1B-4305368A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CF27E-2FF3-6E4B-AC54-C58F386E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14339-E9E2-2B43-82AD-F8BF7A8C5C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5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61A785-EB4D-DF43-903B-E101F74D5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D6FB6-A02C-B840-B989-6EB2B4F1C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299E7-A189-8D42-8F14-08D0EDF0F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D2A88-6B8D-184B-BB46-72680C8DCF10}" type="datetimeFigureOut"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A5EFC-9446-074C-BC30-1B0C8E4F02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2D06B-D319-6945-AA05-E0CE70977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14339-E9E2-2B43-82AD-F8BF7A8C5C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1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5.10246" TargetMode="External"/><Relationship Id="rId2" Type="http://schemas.openxmlformats.org/officeDocument/2006/relationships/hyperlink" Target="https://github.com/ZhangxinruBIT/MoM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9" Type="http://schemas.openxmlformats.org/officeDocument/2006/relationships/image" Target="../media/image700.png"/><Relationship Id="rId34" Type="http://schemas.openxmlformats.org/officeDocument/2006/relationships/image" Target="../media/image31.png"/><Relationship Id="rId42" Type="http://schemas.openxmlformats.org/officeDocument/2006/relationships/image" Target="../media/image33.png"/><Relationship Id="rId47" Type="http://schemas.openxmlformats.org/officeDocument/2006/relationships/image" Target="../media/image730.png"/><Relationship Id="rId50" Type="http://schemas.openxmlformats.org/officeDocument/2006/relationships/image" Target="../media/image750.png"/><Relationship Id="rId55" Type="http://schemas.openxmlformats.org/officeDocument/2006/relationships/image" Target="../media/image53.png"/><Relationship Id="rId63" Type="http://schemas.openxmlformats.org/officeDocument/2006/relationships/image" Target="../media/image780.png"/><Relationship Id="rId33" Type="http://schemas.openxmlformats.org/officeDocument/2006/relationships/image" Target="../media/image93.png"/><Relationship Id="rId38" Type="http://schemas.openxmlformats.org/officeDocument/2006/relationships/image" Target="../media/image690.png"/><Relationship Id="rId46" Type="http://schemas.openxmlformats.org/officeDocument/2006/relationships/image" Target="../media/image720.png"/><Relationship Id="rId59" Type="http://schemas.openxmlformats.org/officeDocument/2006/relationships/image" Target="../media/image57.png"/><Relationship Id="rId2" Type="http://schemas.openxmlformats.org/officeDocument/2006/relationships/image" Target="../media/image30.jpeg"/><Relationship Id="rId41" Type="http://schemas.openxmlformats.org/officeDocument/2006/relationships/image" Target="../media/image39.png"/><Relationship Id="rId54" Type="http://schemas.openxmlformats.org/officeDocument/2006/relationships/image" Target="../media/image52.png"/><Relationship Id="rId6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680.png"/><Relationship Id="rId40" Type="http://schemas.openxmlformats.org/officeDocument/2006/relationships/image" Target="../media/image710.png"/><Relationship Id="rId45" Type="http://schemas.openxmlformats.org/officeDocument/2006/relationships/image" Target="../media/image34.png"/><Relationship Id="rId53" Type="http://schemas.openxmlformats.org/officeDocument/2006/relationships/image" Target="../media/image51.png"/><Relationship Id="rId58" Type="http://schemas.openxmlformats.org/officeDocument/2006/relationships/image" Target="../media/image56.png"/><Relationship Id="rId36" Type="http://schemas.openxmlformats.org/officeDocument/2006/relationships/image" Target="../media/image670.png"/><Relationship Id="rId49" Type="http://schemas.openxmlformats.org/officeDocument/2006/relationships/image" Target="../media/image740.png"/><Relationship Id="rId57" Type="http://schemas.openxmlformats.org/officeDocument/2006/relationships/image" Target="../media/image55.png"/><Relationship Id="rId61" Type="http://schemas.openxmlformats.org/officeDocument/2006/relationships/image" Target="../media/image760.png"/><Relationship Id="rId44" Type="http://schemas.openxmlformats.org/officeDocument/2006/relationships/image" Target="../media/image42.png"/><Relationship Id="rId52" Type="http://schemas.openxmlformats.org/officeDocument/2006/relationships/image" Target="../media/image50.png"/><Relationship Id="rId60" Type="http://schemas.openxmlformats.org/officeDocument/2006/relationships/image" Target="../media/image58.png"/><Relationship Id="rId35" Type="http://schemas.openxmlformats.org/officeDocument/2006/relationships/image" Target="../media/image32.png"/><Relationship Id="rId43" Type="http://schemas.openxmlformats.org/officeDocument/2006/relationships/image" Target="../media/image41.png"/><Relationship Id="rId48" Type="http://schemas.openxmlformats.org/officeDocument/2006/relationships/image" Target="../media/image35.png"/><Relationship Id="rId56" Type="http://schemas.openxmlformats.org/officeDocument/2006/relationships/image" Target="../media/image54.png"/><Relationship Id="rId64" Type="http://schemas.openxmlformats.org/officeDocument/2006/relationships/image" Target="../media/image790.png"/><Relationship Id="rId51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21" Type="http://schemas.openxmlformats.org/officeDocument/2006/relationships/image" Target="../media/image50.png"/><Relationship Id="rId34" Type="http://schemas.openxmlformats.org/officeDocument/2006/relationships/image" Target="../media/image30.jpe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2" Type="http://schemas.openxmlformats.org/officeDocument/2006/relationships/image" Target="../media/image32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33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43.png"/><Relationship Id="rId5" Type="http://schemas.openxmlformats.org/officeDocument/2006/relationships/image" Target="../media/image340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9" Type="http://schemas.openxmlformats.org/officeDocument/2006/relationships/image" Target="../media/image38.png"/><Relationship Id="rId14" Type="http://schemas.openxmlformats.org/officeDocument/2006/relationships/image" Target="../media/image34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40.png"/><Relationship Id="rId8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64.png"/><Relationship Id="rId4" Type="http://schemas.openxmlformats.org/officeDocument/2006/relationships/image" Target="../media/image9.png"/><Relationship Id="rId9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C3ADDA-BEEF-744D-BE20-B2AADEE0B468}"/>
              </a:ext>
            </a:extLst>
          </p:cNvPr>
          <p:cNvSpPr/>
          <p:nvPr/>
        </p:nvSpPr>
        <p:spPr>
          <a:xfrm>
            <a:off x="557299" y="1462183"/>
            <a:ext cx="1165409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003E74"/>
                </a:solidFill>
                <a:latin typeface="Arial" panose="020B0604020202020204" pitchFamily="34" charset="0"/>
              </a:rPr>
              <a:t>Foundation Model </a:t>
            </a:r>
            <a:r>
              <a:rPr lang="en-US" sz="4400">
                <a:solidFill>
                  <a:srgbClr val="003E74"/>
                </a:solidFill>
                <a:latin typeface="Arial" panose="020B0604020202020204" pitchFamily="34" charset="0"/>
              </a:rPr>
              <a:t>for Brain Lesion </a:t>
            </a:r>
          </a:p>
          <a:p>
            <a:r>
              <a:rPr lang="en-US" sz="4400" b="1">
                <a:solidFill>
                  <a:srgbClr val="003E74"/>
                </a:solidFill>
                <a:latin typeface="Arial" panose="020B0604020202020204" pitchFamily="34" charset="0"/>
              </a:rPr>
              <a:t>Segmentation</a:t>
            </a:r>
            <a:r>
              <a:rPr lang="en-US" sz="4400">
                <a:solidFill>
                  <a:srgbClr val="003E74"/>
                </a:solidFill>
                <a:latin typeface="Arial" panose="020B0604020202020204" pitchFamily="34" charset="0"/>
              </a:rPr>
              <a:t> with Mixture of</a:t>
            </a:r>
            <a:r>
              <a:rPr lang="zh-CN" altLang="en-US" sz="4400">
                <a:solidFill>
                  <a:srgbClr val="003E74"/>
                </a:solidFill>
                <a:latin typeface="Arial" panose="020B0604020202020204" pitchFamily="34" charset="0"/>
              </a:rPr>
              <a:t> </a:t>
            </a:r>
            <a:r>
              <a:rPr lang="en-US" altLang="zh-CN" sz="4400">
                <a:solidFill>
                  <a:srgbClr val="003E74"/>
                </a:solidFill>
                <a:latin typeface="Arial" panose="020B0604020202020204" pitchFamily="34" charset="0"/>
              </a:rPr>
              <a:t>Modality</a:t>
            </a:r>
            <a:r>
              <a:rPr lang="en-US" sz="4400">
                <a:solidFill>
                  <a:srgbClr val="003E74"/>
                </a:solidFill>
                <a:latin typeface="Arial" panose="020B0604020202020204" pitchFamily="34" charset="0"/>
              </a:rPr>
              <a:t> Experts​</a:t>
            </a:r>
            <a:endParaRPr lang="en-US" sz="4400"/>
          </a:p>
        </p:txBody>
      </p:sp>
      <p:sp>
        <p:nvSpPr>
          <p:cNvPr id="8" name="Google Shape;92;p1">
            <a:extLst>
              <a:ext uri="{FF2B5EF4-FFF2-40B4-BE49-F238E27FC236}">
                <a16:creationId xmlns:a16="http://schemas.microsoft.com/office/drawing/2014/main" id="{D65B1481-66A9-9041-8DD4-44AC9FDABED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84310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Presenter: </a:t>
            </a:r>
            <a:r>
              <a:rPr lang="en-US" altLang="zh-CN"/>
              <a:t>Xinru Zhang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Supervisor: Wenjia Bai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2024-10-24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1559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C3ADDA-BEEF-744D-BE20-B2AADEE0B468}"/>
              </a:ext>
            </a:extLst>
          </p:cNvPr>
          <p:cNvSpPr/>
          <p:nvPr/>
        </p:nvSpPr>
        <p:spPr>
          <a:xfrm>
            <a:off x="0" y="1953936"/>
            <a:ext cx="1211683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003E74"/>
                </a:solidFill>
                <a:latin typeface="Arial" panose="020B0604020202020204" pitchFamily="34" charset="0"/>
              </a:rPr>
              <a:t>Q &amp; A</a:t>
            </a:r>
            <a:endParaRPr lang="en-US" sz="6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06D3E4-49D9-6E46-89EC-C14126B9A803}"/>
              </a:ext>
            </a:extLst>
          </p:cNvPr>
          <p:cNvSpPr/>
          <p:nvPr/>
        </p:nvSpPr>
        <p:spPr>
          <a:xfrm>
            <a:off x="3246706" y="3570039"/>
            <a:ext cx="6005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hlinkClick r:id="rId2"/>
              </a:rPr>
              <a:t>Project Github Link</a:t>
            </a:r>
            <a:r>
              <a:rPr lang="en-US">
                <a:hlinkClick r:id="rId2"/>
              </a:rPr>
              <a:t>: https://github.com/ZhangxinruBIT/MoME</a:t>
            </a:r>
            <a:endParaRPr lang="en-US"/>
          </a:p>
          <a:p>
            <a:r>
              <a:rPr lang="en-US" b="1">
                <a:hlinkClick r:id="rId3"/>
              </a:rPr>
              <a:t>Paper Link: </a:t>
            </a:r>
            <a:r>
              <a:rPr lang="en-US">
                <a:hlinkClick r:id="rId3"/>
              </a:rPr>
              <a:t>https://arxiv.org/pdf/2405.10246</a:t>
            </a:r>
            <a:endParaRPr lang="en-US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305AAE45-D071-C94F-B70F-D294C4A54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4073" y="3092260"/>
            <a:ext cx="3797531" cy="140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33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Box 195">
            <a:extLst>
              <a:ext uri="{FF2B5EF4-FFF2-40B4-BE49-F238E27FC236}">
                <a16:creationId xmlns:a16="http://schemas.microsoft.com/office/drawing/2014/main" id="{0326C0AB-99FA-A245-82D5-7A256B344B83}"/>
              </a:ext>
            </a:extLst>
          </p:cNvPr>
          <p:cNvSpPr txBox="1"/>
          <p:nvPr/>
        </p:nvSpPr>
        <p:spPr>
          <a:xfrm>
            <a:off x="6197141" y="17697"/>
            <a:ext cx="6163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What is the </a:t>
            </a:r>
            <a:r>
              <a:rPr lang="en-US" sz="1400" b="1">
                <a:solidFill>
                  <a:srgbClr val="FF0000"/>
                </a:solidFill>
              </a:rPr>
              <a:t>input</a:t>
            </a:r>
            <a:r>
              <a:rPr lang="en-US" sz="1400"/>
              <a:t> of the Gating Network, and what is the </a:t>
            </a:r>
            <a:r>
              <a:rPr lang="en-US" sz="1400" b="1">
                <a:solidFill>
                  <a:srgbClr val="FF0000"/>
                </a:solidFill>
              </a:rPr>
              <a:t>structure</a:t>
            </a:r>
            <a:r>
              <a:rPr lang="en-US" sz="1400"/>
              <a:t> of the </a:t>
            </a:r>
            <a:r>
              <a:rPr lang="en-US" sz="1400" b="1"/>
              <a:t>Gating Network</a:t>
            </a:r>
            <a:r>
              <a:rPr lang="en-US" sz="1400"/>
              <a:t>?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D8E510D-9827-3D45-AF17-585006EBB1DA}"/>
              </a:ext>
            </a:extLst>
          </p:cNvPr>
          <p:cNvGrpSpPr/>
          <p:nvPr/>
        </p:nvGrpSpPr>
        <p:grpSpPr>
          <a:xfrm>
            <a:off x="9410219" y="445254"/>
            <a:ext cx="2653740" cy="2456117"/>
            <a:chOff x="6350500" y="1561638"/>
            <a:chExt cx="3879791" cy="3389911"/>
          </a:xfrm>
        </p:grpSpPr>
        <p:pic>
          <p:nvPicPr>
            <p:cNvPr id="64" name="Picture 4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D33A36A2-4710-7443-B69F-F2AFF8392C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97" t="48990" r="25481" b="166"/>
            <a:stretch/>
          </p:blipFill>
          <p:spPr bwMode="auto">
            <a:xfrm>
              <a:off x="6350500" y="1561638"/>
              <a:ext cx="3879791" cy="338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CA297EC-3006-2242-AA57-17CEE0CB483E}"/>
                </a:ext>
              </a:extLst>
            </p:cNvPr>
            <p:cNvSpPr txBox="1"/>
            <p:nvPr/>
          </p:nvSpPr>
          <p:spPr>
            <a:xfrm>
              <a:off x="6350500" y="4674550"/>
              <a:ext cx="3879791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Bottleneck Feature Maps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A4D79D3-8522-2145-AF8E-2D50C12EB44E}"/>
                  </a:ext>
                </a:extLst>
              </p:cNvPr>
              <p:cNvSpPr txBox="1"/>
              <p:nvPr/>
            </p:nvSpPr>
            <p:spPr>
              <a:xfrm>
                <a:off x="6443265" y="1337862"/>
                <a:ext cx="26537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Cat</m:t>
                      </m:r>
                      <m:d>
                        <m:d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/>
                  <a:t>is the feature maps from the bottleneck</a:t>
                </a:r>
                <a:endParaRPr lang="en-US" sz="1200" b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A4D79D3-8522-2145-AF8E-2D50C12EB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265" y="1337862"/>
                <a:ext cx="2653740" cy="369332"/>
              </a:xfrm>
              <a:prstGeom prst="rect">
                <a:avLst/>
              </a:prstGeom>
              <a:blipFill>
                <a:blip r:embed="rId33"/>
                <a:stretch>
                  <a:fillRect l="-2381" r="-238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Picture 66">
            <a:extLst>
              <a:ext uri="{FF2B5EF4-FFF2-40B4-BE49-F238E27FC236}">
                <a16:creationId xmlns:a16="http://schemas.microsoft.com/office/drawing/2014/main" id="{D4EEF10B-259A-9041-92A9-534D7DCAD63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675943" y="3190594"/>
            <a:ext cx="5468552" cy="3463889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0EBF233-8883-B845-BDB3-6F065999A155}"/>
              </a:ext>
            </a:extLst>
          </p:cNvPr>
          <p:cNvCxnSpPr>
            <a:cxnSpLocks/>
          </p:cNvCxnSpPr>
          <p:nvPr/>
        </p:nvCxnSpPr>
        <p:spPr>
          <a:xfrm>
            <a:off x="2355436" y="2057420"/>
            <a:ext cx="249440" cy="0"/>
          </a:xfrm>
          <a:prstGeom prst="straightConnector1">
            <a:avLst/>
          </a:prstGeom>
          <a:ln w="28575">
            <a:solidFill>
              <a:srgbClr val="ABC0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F047CFA-834F-DA4D-8963-A2CE3CEF8116}"/>
              </a:ext>
            </a:extLst>
          </p:cNvPr>
          <p:cNvCxnSpPr>
            <a:cxnSpLocks/>
          </p:cNvCxnSpPr>
          <p:nvPr/>
        </p:nvCxnSpPr>
        <p:spPr>
          <a:xfrm>
            <a:off x="2350180" y="2998094"/>
            <a:ext cx="249440" cy="0"/>
          </a:xfrm>
          <a:prstGeom prst="straightConnector1">
            <a:avLst/>
          </a:prstGeom>
          <a:ln w="28575">
            <a:solidFill>
              <a:srgbClr val="ABC0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0149958-F9A7-2842-B850-8298AFF1AFFC}"/>
              </a:ext>
            </a:extLst>
          </p:cNvPr>
          <p:cNvCxnSpPr>
            <a:cxnSpLocks/>
          </p:cNvCxnSpPr>
          <p:nvPr/>
        </p:nvCxnSpPr>
        <p:spPr>
          <a:xfrm>
            <a:off x="2360693" y="3986064"/>
            <a:ext cx="249440" cy="0"/>
          </a:xfrm>
          <a:prstGeom prst="straightConnector1">
            <a:avLst/>
          </a:prstGeom>
          <a:ln w="28575">
            <a:solidFill>
              <a:srgbClr val="ABC0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34D251D-AB5C-FC48-8307-D3ED0E745520}"/>
              </a:ext>
            </a:extLst>
          </p:cNvPr>
          <p:cNvCxnSpPr>
            <a:cxnSpLocks/>
          </p:cNvCxnSpPr>
          <p:nvPr/>
        </p:nvCxnSpPr>
        <p:spPr>
          <a:xfrm>
            <a:off x="2350182" y="5005563"/>
            <a:ext cx="249440" cy="0"/>
          </a:xfrm>
          <a:prstGeom prst="straightConnector1">
            <a:avLst/>
          </a:prstGeom>
          <a:ln w="28575">
            <a:solidFill>
              <a:srgbClr val="ABC0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FDA5D75-99F1-E942-B208-46BBAF304A8E}"/>
              </a:ext>
            </a:extLst>
          </p:cNvPr>
          <p:cNvCxnSpPr>
            <a:cxnSpLocks/>
          </p:cNvCxnSpPr>
          <p:nvPr/>
        </p:nvCxnSpPr>
        <p:spPr>
          <a:xfrm>
            <a:off x="2350183" y="6067104"/>
            <a:ext cx="249440" cy="0"/>
          </a:xfrm>
          <a:prstGeom prst="straightConnector1">
            <a:avLst/>
          </a:prstGeom>
          <a:ln w="28575">
            <a:solidFill>
              <a:srgbClr val="ABC0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6314D4B6-4A1E-734A-90A0-C8CF73D68013}"/>
              </a:ext>
            </a:extLst>
          </p:cNvPr>
          <p:cNvCxnSpPr>
            <a:cxnSpLocks/>
          </p:cNvCxnSpPr>
          <p:nvPr/>
        </p:nvCxnSpPr>
        <p:spPr>
          <a:xfrm flipV="1">
            <a:off x="785763" y="2057781"/>
            <a:ext cx="532281" cy="1913745"/>
          </a:xfrm>
          <a:prstGeom prst="bentConnector3">
            <a:avLst/>
          </a:prstGeom>
          <a:ln w="28575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bevel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B27C002-6D6A-7144-B86B-5CD6AFF65555}"/>
              </a:ext>
            </a:extLst>
          </p:cNvPr>
          <p:cNvCxnSpPr>
            <a:cxnSpLocks/>
          </p:cNvCxnSpPr>
          <p:nvPr/>
        </p:nvCxnSpPr>
        <p:spPr>
          <a:xfrm flipV="1">
            <a:off x="790900" y="2980203"/>
            <a:ext cx="530676" cy="991323"/>
          </a:xfrm>
          <a:prstGeom prst="bentConnector3">
            <a:avLst/>
          </a:prstGeom>
          <a:ln w="28575">
            <a:solidFill>
              <a:srgbClr val="ABC0E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DFFFD126-F488-304E-B2FD-8C8A29FB82B6}"/>
              </a:ext>
            </a:extLst>
          </p:cNvPr>
          <p:cNvCxnSpPr>
            <a:cxnSpLocks/>
          </p:cNvCxnSpPr>
          <p:nvPr/>
        </p:nvCxnSpPr>
        <p:spPr>
          <a:xfrm>
            <a:off x="785763" y="3971526"/>
            <a:ext cx="540302" cy="1010737"/>
          </a:xfrm>
          <a:prstGeom prst="bentConnector3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C770F9B5-8AC7-4A4B-B71A-05B73855873E}"/>
              </a:ext>
            </a:extLst>
          </p:cNvPr>
          <p:cNvCxnSpPr>
            <a:cxnSpLocks/>
          </p:cNvCxnSpPr>
          <p:nvPr/>
        </p:nvCxnSpPr>
        <p:spPr>
          <a:xfrm>
            <a:off x="780626" y="3971526"/>
            <a:ext cx="578801" cy="2059894"/>
          </a:xfrm>
          <a:prstGeom prst="bentConnector3">
            <a:avLst>
              <a:gd name="adj1" fmla="val 46674"/>
            </a:avLst>
          </a:prstGeom>
          <a:ln w="28575">
            <a:solidFill>
              <a:srgbClr val="ABC0E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12E2BD8-4413-FA45-9AA8-8308F6714B04}"/>
              </a:ext>
            </a:extLst>
          </p:cNvPr>
          <p:cNvCxnSpPr>
            <a:cxnSpLocks/>
          </p:cNvCxnSpPr>
          <p:nvPr/>
        </p:nvCxnSpPr>
        <p:spPr>
          <a:xfrm flipV="1">
            <a:off x="843513" y="3962582"/>
            <a:ext cx="472927" cy="9546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9C6752EC-7003-ED40-9361-07B4A6B82E37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1147" t="48142" r="84582" b="32017"/>
          <a:stretch/>
        </p:blipFill>
        <p:spPr>
          <a:xfrm>
            <a:off x="9666" y="3497475"/>
            <a:ext cx="877529" cy="914400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92073DB-D706-DB4B-8EB3-7C82C396D7F9}"/>
              </a:ext>
            </a:extLst>
          </p:cNvPr>
          <p:cNvCxnSpPr>
            <a:cxnSpLocks/>
          </p:cNvCxnSpPr>
          <p:nvPr/>
        </p:nvCxnSpPr>
        <p:spPr>
          <a:xfrm>
            <a:off x="404138" y="918081"/>
            <a:ext cx="1" cy="2570450"/>
          </a:xfrm>
          <a:prstGeom prst="line">
            <a:avLst/>
          </a:prstGeom>
          <a:ln w="28575">
            <a:solidFill>
              <a:srgbClr val="ABC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99C8357-6158-6044-B4FF-BD2059250BFE}"/>
                  </a:ext>
                </a:extLst>
              </p:cNvPr>
              <p:cNvSpPr txBox="1"/>
              <p:nvPr/>
            </p:nvSpPr>
            <p:spPr>
              <a:xfrm>
                <a:off x="1226768" y="736646"/>
                <a:ext cx="22318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 panose="02040503050406030204" pitchFamily="18" charset="0"/>
                        </a:rPr>
                        <m:t>𝑪𝒂𝒕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99C8357-6158-6044-B4FF-BD2059250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768" y="736646"/>
                <a:ext cx="2231866" cy="307777"/>
              </a:xfrm>
              <a:prstGeom prst="rect">
                <a:avLst/>
              </a:prstGeom>
              <a:blipFill>
                <a:blip r:embed="rId3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7A4C8075-0704-994D-9823-ABBEDA7111E0}"/>
              </a:ext>
            </a:extLst>
          </p:cNvPr>
          <p:cNvSpPr/>
          <p:nvPr/>
        </p:nvSpPr>
        <p:spPr>
          <a:xfrm>
            <a:off x="1332671" y="1826890"/>
            <a:ext cx="1063157" cy="46749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102BA7D-1420-4C4C-8E25-F9F3F04D2F7D}"/>
                  </a:ext>
                </a:extLst>
              </p:cNvPr>
              <p:cNvSpPr txBox="1"/>
              <p:nvPr/>
            </p:nvSpPr>
            <p:spPr>
              <a:xfrm>
                <a:off x="1380994" y="1902779"/>
                <a:ext cx="9973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𝐸𝑥𝑝𝑒𝑟𝑡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102BA7D-1420-4C4C-8E25-F9F3F04D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994" y="1902779"/>
                <a:ext cx="997389" cy="307777"/>
              </a:xfrm>
              <a:prstGeom prst="rect">
                <a:avLst/>
              </a:prstGeom>
              <a:blipFill>
                <a:blip r:embed="rId3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707A47B4-00A6-5641-9CEF-EA67135CEEE4}"/>
              </a:ext>
            </a:extLst>
          </p:cNvPr>
          <p:cNvSpPr txBox="1"/>
          <p:nvPr/>
        </p:nvSpPr>
        <p:spPr>
          <a:xfrm rot="5400000">
            <a:off x="1882077" y="5156117"/>
            <a:ext cx="2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…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92B7587-0388-B545-9950-9A9620445E1F}"/>
              </a:ext>
            </a:extLst>
          </p:cNvPr>
          <p:cNvCxnSpPr>
            <a:cxnSpLocks/>
          </p:cNvCxnSpPr>
          <p:nvPr/>
        </p:nvCxnSpPr>
        <p:spPr>
          <a:xfrm>
            <a:off x="404138" y="921312"/>
            <a:ext cx="746184" cy="0"/>
          </a:xfrm>
          <a:prstGeom prst="straightConnector1">
            <a:avLst/>
          </a:prstGeom>
          <a:ln w="28575">
            <a:solidFill>
              <a:srgbClr val="ABC0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F985913-F993-F440-B490-FA6DA0022D8E}"/>
              </a:ext>
            </a:extLst>
          </p:cNvPr>
          <p:cNvCxnSpPr>
            <a:cxnSpLocks/>
          </p:cNvCxnSpPr>
          <p:nvPr/>
        </p:nvCxnSpPr>
        <p:spPr>
          <a:xfrm>
            <a:off x="3471998" y="908937"/>
            <a:ext cx="370885" cy="3496"/>
          </a:xfrm>
          <a:prstGeom prst="straightConnector1">
            <a:avLst/>
          </a:prstGeom>
          <a:ln w="28575">
            <a:solidFill>
              <a:srgbClr val="ABC0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4AD03F7-F461-3240-B729-4C07D4985340}"/>
              </a:ext>
            </a:extLst>
          </p:cNvPr>
          <p:cNvCxnSpPr>
            <a:cxnSpLocks/>
          </p:cNvCxnSpPr>
          <p:nvPr/>
        </p:nvCxnSpPr>
        <p:spPr>
          <a:xfrm>
            <a:off x="4335909" y="1255149"/>
            <a:ext cx="0" cy="224115"/>
          </a:xfrm>
          <a:prstGeom prst="straightConnector1">
            <a:avLst/>
          </a:prstGeom>
          <a:ln w="38100">
            <a:solidFill>
              <a:srgbClr val="ABC0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2C6736C-A454-6447-BDEC-F7F6B37BE0D7}"/>
                  </a:ext>
                </a:extLst>
              </p:cNvPr>
              <p:cNvSpPr txBox="1"/>
              <p:nvPr/>
            </p:nvSpPr>
            <p:spPr>
              <a:xfrm>
                <a:off x="3585709" y="1900820"/>
                <a:ext cx="282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2C6736C-A454-6447-BDEC-F7F6B37BE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709" y="1900820"/>
                <a:ext cx="282129" cy="276999"/>
              </a:xfrm>
              <a:prstGeom prst="rect">
                <a:avLst/>
              </a:prstGeom>
              <a:blipFill>
                <a:blip r:embed="rId38"/>
                <a:stretch>
                  <a:fillRect l="-20833" r="-208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D82BDB2-A610-964C-BBC6-02E63E329944}"/>
                  </a:ext>
                </a:extLst>
              </p:cNvPr>
              <p:cNvSpPr txBox="1"/>
              <p:nvPr/>
            </p:nvSpPr>
            <p:spPr>
              <a:xfrm>
                <a:off x="3593731" y="2861744"/>
                <a:ext cx="282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D82BDB2-A610-964C-BBC6-02E63E329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731" y="2861744"/>
                <a:ext cx="282129" cy="276999"/>
              </a:xfrm>
              <a:prstGeom prst="rect">
                <a:avLst/>
              </a:prstGeom>
              <a:blipFill>
                <a:blip r:embed="rId39"/>
                <a:stretch>
                  <a:fillRect l="-21739" r="-21739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46D4F20-42CC-5D46-9F37-CFB92FB8A134}"/>
                  </a:ext>
                </a:extLst>
              </p:cNvPr>
              <p:cNvSpPr txBox="1"/>
              <p:nvPr/>
            </p:nvSpPr>
            <p:spPr>
              <a:xfrm>
                <a:off x="3593731" y="3901274"/>
                <a:ext cx="282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46D4F20-42CC-5D46-9F37-CFB92FB8A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731" y="3901274"/>
                <a:ext cx="282129" cy="276999"/>
              </a:xfrm>
              <a:prstGeom prst="rect">
                <a:avLst/>
              </a:prstGeom>
              <a:blipFill>
                <a:blip r:embed="rId39"/>
                <a:stretch>
                  <a:fillRect l="-21739" r="-21739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1282590-4B58-D845-8BEF-408D0DF1BC83}"/>
                  </a:ext>
                </a:extLst>
              </p:cNvPr>
              <p:cNvSpPr txBox="1"/>
              <p:nvPr/>
            </p:nvSpPr>
            <p:spPr>
              <a:xfrm>
                <a:off x="3603355" y="4894447"/>
                <a:ext cx="282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1282590-4B58-D845-8BEF-408D0DF1B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355" y="4894447"/>
                <a:ext cx="282129" cy="276999"/>
              </a:xfrm>
              <a:prstGeom prst="rect">
                <a:avLst/>
              </a:prstGeom>
              <a:blipFill>
                <a:blip r:embed="rId40"/>
                <a:stretch>
                  <a:fillRect l="-26087" r="-21739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DAB768E-41FF-474C-A39D-413BCFB91BD8}"/>
                  </a:ext>
                </a:extLst>
              </p:cNvPr>
              <p:cNvSpPr txBox="1"/>
              <p:nvPr/>
            </p:nvSpPr>
            <p:spPr>
              <a:xfrm>
                <a:off x="3593730" y="5896363"/>
                <a:ext cx="282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DAB768E-41FF-474C-A39D-413BCFB9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730" y="5896363"/>
                <a:ext cx="282129" cy="276999"/>
              </a:xfrm>
              <a:prstGeom prst="rect">
                <a:avLst/>
              </a:prstGeom>
              <a:blipFill>
                <a:blip r:embed="rId39"/>
                <a:stretch>
                  <a:fillRect l="-21739" r="-21739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02ACC18-8607-4D46-B108-B3D1DD2C86BD}"/>
                  </a:ext>
                </a:extLst>
              </p:cNvPr>
              <p:cNvSpPr txBox="1"/>
              <p:nvPr/>
            </p:nvSpPr>
            <p:spPr>
              <a:xfrm>
                <a:off x="4756335" y="1611107"/>
                <a:ext cx="1636771" cy="611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𝐎</m:t>
                          </m:r>
                        </m:e>
                        <m:sup>
                          <m: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p>
                      <m:r>
                        <a:rPr lang="en-US" sz="1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𝐎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  <m:sup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p>
                          </m:sSubSup>
                          <m: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⊙</m:t>
                          </m:r>
                          <m:sSubSup>
                            <m:sSubSupPr>
                              <m:ctrlP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  <m:sup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2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02ACC18-8607-4D46-B108-B3D1DD2C8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335" y="1611107"/>
                <a:ext cx="1636771" cy="611706"/>
              </a:xfrm>
              <a:prstGeom prst="rect">
                <a:avLst/>
              </a:prstGeom>
              <a:blipFill>
                <a:blip r:embed="rId41"/>
                <a:stretch>
                  <a:fillRect t="-87755" b="-1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Picture 110">
            <a:extLst>
              <a:ext uri="{FF2B5EF4-FFF2-40B4-BE49-F238E27FC236}">
                <a16:creationId xmlns:a16="http://schemas.microsoft.com/office/drawing/2014/main" id="{E3FE2435-1554-904E-9110-60FD88FB42FA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655"/>
          <a:stretch/>
        </p:blipFill>
        <p:spPr>
          <a:xfrm>
            <a:off x="5008148" y="2311279"/>
            <a:ext cx="993924" cy="1036012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C610A554-A90B-C94D-817F-0E0CEB8F33DC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2559"/>
          <a:stretch/>
        </p:blipFill>
        <p:spPr>
          <a:xfrm>
            <a:off x="5017292" y="3638974"/>
            <a:ext cx="993924" cy="1016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ABE04A6-1C17-D641-AB1B-0DA81AFB6554}"/>
                  </a:ext>
                </a:extLst>
              </p:cNvPr>
              <p:cNvSpPr txBox="1"/>
              <p:nvPr/>
            </p:nvSpPr>
            <p:spPr>
              <a:xfrm>
                <a:off x="5366955" y="3291516"/>
                <a:ext cx="257506" cy="220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𝐎</m:t>
                          </m:r>
                        </m:e>
                        <m:sup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4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ABE04A6-1C17-D641-AB1B-0DA81AFB6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955" y="3291516"/>
                <a:ext cx="257506" cy="220253"/>
              </a:xfrm>
              <a:prstGeom prst="rect">
                <a:avLst/>
              </a:prstGeom>
              <a:blipFill>
                <a:blip r:embed="rId43"/>
                <a:stretch>
                  <a:fillRect l="-14286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75A45E6-3804-634B-A282-2A33EBD26785}"/>
                  </a:ext>
                </a:extLst>
              </p:cNvPr>
              <p:cNvSpPr txBox="1"/>
              <p:nvPr/>
            </p:nvSpPr>
            <p:spPr>
              <a:xfrm>
                <a:off x="5384118" y="4673544"/>
                <a:ext cx="257506" cy="220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𝐎</m:t>
                          </m:r>
                        </m:e>
                        <m:sup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14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75A45E6-3804-634B-A282-2A33EBD26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18" y="4673544"/>
                <a:ext cx="257506" cy="220253"/>
              </a:xfrm>
              <a:prstGeom prst="rect">
                <a:avLst/>
              </a:prstGeom>
              <a:blipFill>
                <a:blip r:embed="rId44"/>
                <a:stretch>
                  <a:fillRect l="-14286" r="-476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9" name="Picture 118">
            <a:extLst>
              <a:ext uri="{FF2B5EF4-FFF2-40B4-BE49-F238E27FC236}">
                <a16:creationId xmlns:a16="http://schemas.microsoft.com/office/drawing/2014/main" id="{59840D4D-4C3D-E045-B00B-FFF489BF4447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50746"/>
          <a:stretch/>
        </p:blipFill>
        <p:spPr>
          <a:xfrm>
            <a:off x="2602673" y="1446810"/>
            <a:ext cx="981323" cy="5116421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4691C2DB-F8CA-D74F-A8A0-2A4BCDD88E0F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50746"/>
          <a:stretch/>
        </p:blipFill>
        <p:spPr>
          <a:xfrm>
            <a:off x="3907948" y="1446810"/>
            <a:ext cx="981323" cy="5116422"/>
          </a:xfrm>
          <a:prstGeom prst="rect">
            <a:avLst/>
          </a:prstGeom>
        </p:spPr>
      </p:pic>
      <p:sp>
        <p:nvSpPr>
          <p:cNvPr id="121" name="Cube 120">
            <a:extLst>
              <a:ext uri="{FF2B5EF4-FFF2-40B4-BE49-F238E27FC236}">
                <a16:creationId xmlns:a16="http://schemas.microsoft.com/office/drawing/2014/main" id="{A9215DD1-CB4C-024F-90D7-ABFD306307DB}"/>
              </a:ext>
            </a:extLst>
          </p:cNvPr>
          <p:cNvSpPr/>
          <p:nvPr/>
        </p:nvSpPr>
        <p:spPr>
          <a:xfrm>
            <a:off x="3935381" y="414494"/>
            <a:ext cx="888490" cy="790034"/>
          </a:xfrm>
          <a:prstGeom prst="cub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34BDAA8B-A3FF-274B-B5A0-9C9C51C94642}"/>
                  </a:ext>
                </a:extLst>
              </p:cNvPr>
              <p:cNvSpPr txBox="1"/>
              <p:nvPr/>
            </p:nvSpPr>
            <p:spPr>
              <a:xfrm>
                <a:off x="3757669" y="692682"/>
                <a:ext cx="10624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𝑮𝒂𝒕𝒊𝒏𝒈</m:t>
                      </m:r>
                    </m:oMath>
                  </m:oMathPara>
                </a14:m>
                <a:endParaRPr lang="en-US" sz="1100" b="1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𝑵𝒆𝒕𝒘𝒐𝒓𝒌</m:t>
                      </m:r>
                    </m:oMath>
                  </m:oMathPara>
                </a14:m>
                <a:endParaRPr lang="en-US" sz="11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34BDAA8B-A3FF-274B-B5A0-9C9C51C94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669" y="692682"/>
                <a:ext cx="1062444" cy="430887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3AE098D0-FF9E-974C-8721-D8F22975E737}"/>
              </a:ext>
            </a:extLst>
          </p:cNvPr>
          <p:cNvSpPr/>
          <p:nvPr/>
        </p:nvSpPr>
        <p:spPr>
          <a:xfrm>
            <a:off x="1343668" y="2733436"/>
            <a:ext cx="1063157" cy="46749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3579824-2065-564F-9836-5FFAF11CD0BE}"/>
                  </a:ext>
                </a:extLst>
              </p:cNvPr>
              <p:cNvSpPr txBox="1"/>
              <p:nvPr/>
            </p:nvSpPr>
            <p:spPr>
              <a:xfrm>
                <a:off x="5199084" y="6001594"/>
                <a:ext cx="6867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𝑎𝑟𝑔𝑚𝑎𝑥</m:t>
                      </m:r>
                    </m:oMath>
                  </m:oMathPara>
                </a14:m>
                <a:endParaRPr lang="en-US" sz="1400" i="1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3579824-2065-564F-9836-5FFAF11CD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084" y="6001594"/>
                <a:ext cx="686726" cy="215444"/>
              </a:xfrm>
              <a:prstGeom prst="rect">
                <a:avLst/>
              </a:prstGeom>
              <a:blipFill>
                <a:blip r:embed="rId47"/>
                <a:stretch>
                  <a:fillRect l="-3636" r="-545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5" name="Picture 124">
            <a:extLst>
              <a:ext uri="{FF2B5EF4-FFF2-40B4-BE49-F238E27FC236}">
                <a16:creationId xmlns:a16="http://schemas.microsoft.com/office/drawing/2014/main" id="{7F4949B6-4839-474D-A186-4312163D28AC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5017292" y="4982263"/>
            <a:ext cx="981323" cy="975618"/>
          </a:xfrm>
          <a:prstGeom prst="rect">
            <a:avLst/>
          </a:prstGeom>
        </p:spPr>
      </p:pic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DA120D51-A0D2-D34C-B40C-819A263CA25C}"/>
              </a:ext>
            </a:extLst>
          </p:cNvPr>
          <p:cNvSpPr/>
          <p:nvPr/>
        </p:nvSpPr>
        <p:spPr>
          <a:xfrm>
            <a:off x="1353095" y="3742102"/>
            <a:ext cx="1063157" cy="46749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87ED937E-36D6-EA45-A7C4-1F491C8377D6}"/>
              </a:ext>
            </a:extLst>
          </p:cNvPr>
          <p:cNvSpPr/>
          <p:nvPr/>
        </p:nvSpPr>
        <p:spPr>
          <a:xfrm>
            <a:off x="1373519" y="4761769"/>
            <a:ext cx="1063157" cy="46749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525872A-05A3-1641-B2E3-2DB2B59189B4}"/>
              </a:ext>
            </a:extLst>
          </p:cNvPr>
          <p:cNvSpPr/>
          <p:nvPr/>
        </p:nvSpPr>
        <p:spPr>
          <a:xfrm>
            <a:off x="1380780" y="5826996"/>
            <a:ext cx="1063157" cy="46749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1D93E473-EAF7-4545-BF90-4D891CDCF540}"/>
                  </a:ext>
                </a:extLst>
              </p:cNvPr>
              <p:cNvSpPr txBox="1"/>
              <p:nvPr/>
            </p:nvSpPr>
            <p:spPr>
              <a:xfrm>
                <a:off x="2528283" y="6451916"/>
                <a:ext cx="1153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𝐿𝑜𝑔𝑖𝑡𝑠</m:t>
                      </m:r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20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𝑃𝑟𝑒𝑑𝑖𝑐𝑖𝑜𝑛</m:t>
                      </m:r>
                    </m:oMath>
                  </m:oMathPara>
                </a14:m>
                <a:endParaRPr lang="en-US" altLang="zh-CN" sz="120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1D93E473-EAF7-4545-BF90-4D891CDCF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283" y="6451916"/>
                <a:ext cx="1153920" cy="461665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560EC63-1B5B-F745-B874-C9E7FB25AF8A}"/>
                  </a:ext>
                </a:extLst>
              </p:cNvPr>
              <p:cNvSpPr txBox="1"/>
              <p:nvPr/>
            </p:nvSpPr>
            <p:spPr>
              <a:xfrm>
                <a:off x="3889402" y="6462458"/>
                <a:ext cx="10624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𝑊𝑒𝑖𝑔h𝑡𝑒𝑑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𝑀𝑎𝑝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560EC63-1B5B-F745-B874-C9E7FB25A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402" y="6462458"/>
                <a:ext cx="1062445" cy="461665"/>
              </a:xfrm>
              <a:prstGeom prst="rect">
                <a:avLst/>
              </a:prstGeom>
              <a:blipFill>
                <a:blip r:embed="rId5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9043A54-E35E-494E-8945-913BD6068BED}"/>
                  </a:ext>
                </a:extLst>
              </p:cNvPr>
              <p:cNvSpPr/>
              <p:nvPr/>
            </p:nvSpPr>
            <p:spPr>
              <a:xfrm>
                <a:off x="2583314" y="1490755"/>
                <a:ext cx="40588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𝐎</m:t>
                          </m:r>
                        </m:e>
                        <m:sub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9043A54-E35E-494E-8945-913BD6068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314" y="1490755"/>
                <a:ext cx="405880" cy="276999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24488D8-C8A8-8048-A7FA-A4204064D157}"/>
                  </a:ext>
                </a:extLst>
              </p:cNvPr>
              <p:cNvSpPr/>
              <p:nvPr/>
            </p:nvSpPr>
            <p:spPr>
              <a:xfrm>
                <a:off x="2578062" y="2515510"/>
                <a:ext cx="40588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𝐎</m:t>
                          </m:r>
                        </m:e>
                        <m:sub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24488D8-C8A8-8048-A7FA-A4204064D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062" y="2515510"/>
                <a:ext cx="405880" cy="276999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02C88B1-3098-E345-8CCB-2861DD2A2B4A}"/>
                  </a:ext>
                </a:extLst>
              </p:cNvPr>
              <p:cNvSpPr/>
              <p:nvPr/>
            </p:nvSpPr>
            <p:spPr>
              <a:xfrm>
                <a:off x="2569435" y="3536804"/>
                <a:ext cx="40588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𝐎</m:t>
                          </m:r>
                        </m:e>
                        <m:sub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02C88B1-3098-E345-8CCB-2861DD2A2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435" y="3536804"/>
                <a:ext cx="405880" cy="276999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56FF547-80E9-C342-8114-8F9EF471AD3A}"/>
                  </a:ext>
                </a:extLst>
              </p:cNvPr>
              <p:cNvSpPr/>
              <p:nvPr/>
            </p:nvSpPr>
            <p:spPr>
              <a:xfrm>
                <a:off x="2574692" y="4593091"/>
                <a:ext cx="40588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𝐎</m:t>
                          </m:r>
                        </m:e>
                        <m:sub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56FF547-80E9-C342-8114-8F9EF471A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692" y="4593091"/>
                <a:ext cx="405880" cy="276999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20AB454-C6F3-1842-A4CE-350B170404FE}"/>
                  </a:ext>
                </a:extLst>
              </p:cNvPr>
              <p:cNvSpPr/>
              <p:nvPr/>
            </p:nvSpPr>
            <p:spPr>
              <a:xfrm>
                <a:off x="2576668" y="5613065"/>
                <a:ext cx="41068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𝐎</m:t>
                          </m:r>
                        </m:e>
                        <m:sub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20AB454-C6F3-1842-A4CE-350B17040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668" y="5613065"/>
                <a:ext cx="410689" cy="276999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2E1B8E95-C155-ED47-BFA8-18629A786015}"/>
                  </a:ext>
                </a:extLst>
              </p:cNvPr>
              <p:cNvSpPr/>
              <p:nvPr/>
            </p:nvSpPr>
            <p:spPr>
              <a:xfrm>
                <a:off x="3923380" y="1496013"/>
                <a:ext cx="3962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2E1B8E95-C155-ED47-BFA8-18629A786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380" y="1496013"/>
                <a:ext cx="396262" cy="276999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C08C175D-D47C-6241-9A6E-6BB0C891D35C}"/>
                  </a:ext>
                </a:extLst>
              </p:cNvPr>
              <p:cNvSpPr/>
              <p:nvPr/>
            </p:nvSpPr>
            <p:spPr>
              <a:xfrm>
                <a:off x="3918128" y="2520768"/>
                <a:ext cx="3962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C08C175D-D47C-6241-9A6E-6BB0C891D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128" y="2520768"/>
                <a:ext cx="396262" cy="276999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C833877-7355-E841-99CD-DECF4B992E6B}"/>
                  </a:ext>
                </a:extLst>
              </p:cNvPr>
              <p:cNvSpPr/>
              <p:nvPr/>
            </p:nvSpPr>
            <p:spPr>
              <a:xfrm>
                <a:off x="3909501" y="3552572"/>
                <a:ext cx="3962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C833877-7355-E841-99CD-DECF4B992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501" y="3552572"/>
                <a:ext cx="396262" cy="276999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9C1C6C62-015F-7F43-B08A-75FDD60A054F}"/>
                  </a:ext>
                </a:extLst>
              </p:cNvPr>
              <p:cNvSpPr/>
              <p:nvPr/>
            </p:nvSpPr>
            <p:spPr>
              <a:xfrm>
                <a:off x="3914758" y="4577329"/>
                <a:ext cx="3962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9C1C6C62-015F-7F43-B08A-75FDD60A0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758" y="4577329"/>
                <a:ext cx="396262" cy="276999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81D8472-00E6-284D-80C8-30E50B6D6139}"/>
                  </a:ext>
                </a:extLst>
              </p:cNvPr>
              <p:cNvSpPr/>
              <p:nvPr/>
            </p:nvSpPr>
            <p:spPr>
              <a:xfrm>
                <a:off x="3916734" y="5628833"/>
                <a:ext cx="40107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81D8472-00E6-284D-80C8-30E50B6D6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734" y="5628833"/>
                <a:ext cx="401071" cy="276999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6207BE5-D1CE-8445-B6FB-FE2FD5A0AF6B}"/>
                  </a:ext>
                </a:extLst>
              </p:cNvPr>
              <p:cNvSpPr txBox="1"/>
              <p:nvPr/>
            </p:nvSpPr>
            <p:spPr>
              <a:xfrm>
                <a:off x="1379391" y="2825201"/>
                <a:ext cx="9973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𝐸𝑥𝑝𝑒𝑟𝑡</m:t>
                      </m:r>
                      <m:sSub>
                        <m:sSub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6207BE5-D1CE-8445-B6FB-FE2FD5A0A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391" y="2825201"/>
                <a:ext cx="997389" cy="307777"/>
              </a:xfrm>
              <a:prstGeom prst="rect">
                <a:avLst/>
              </a:prstGeom>
              <a:blipFill>
                <a:blip r:embed="rId61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6E4AFE6-B0EB-B147-B5B0-AAB210408A62}"/>
                  </a:ext>
                </a:extLst>
              </p:cNvPr>
              <p:cNvSpPr txBox="1"/>
              <p:nvPr/>
            </p:nvSpPr>
            <p:spPr>
              <a:xfrm>
                <a:off x="1389017" y="3826228"/>
                <a:ext cx="9973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𝐸𝑥𝑝𝑒𝑟𝑡</m:t>
                      </m:r>
                      <m:sSub>
                        <m:sSub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6E4AFE6-B0EB-B147-B5B0-AAB210408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017" y="3826228"/>
                <a:ext cx="997389" cy="307777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2D7C094-4E39-B946-B959-6240A757FE08}"/>
                  </a:ext>
                </a:extLst>
              </p:cNvPr>
              <p:cNvSpPr txBox="1"/>
              <p:nvPr/>
            </p:nvSpPr>
            <p:spPr>
              <a:xfrm>
                <a:off x="1369763" y="4846511"/>
                <a:ext cx="9973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𝐸𝑥𝑝𝑒𝑟𝑡</m:t>
                      </m:r>
                      <m:sSub>
                        <m:sSub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2D7C094-4E39-B946-B959-6240A757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763" y="4846511"/>
                <a:ext cx="997389" cy="307777"/>
              </a:xfrm>
              <a:prstGeom prst="rect">
                <a:avLst/>
              </a:prstGeom>
              <a:blipFill>
                <a:blip r:embed="rId6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5253AC6-6E4E-B14F-A510-A5557BEB4E75}"/>
                  </a:ext>
                </a:extLst>
              </p:cNvPr>
              <p:cNvSpPr txBox="1"/>
              <p:nvPr/>
            </p:nvSpPr>
            <p:spPr>
              <a:xfrm>
                <a:off x="1425746" y="5895669"/>
                <a:ext cx="9973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𝐸𝑥𝑝𝑒𝑟𝑡</m:t>
                      </m:r>
                      <m:sSub>
                        <m:sSub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5253AC6-6E4E-B14F-A510-A5557BEB4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46" y="5895669"/>
                <a:ext cx="997389" cy="307777"/>
              </a:xfrm>
              <a:prstGeom prst="rect">
                <a:avLst/>
              </a:prstGeom>
              <a:blipFill>
                <a:blip r:embed="rId6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5A97CEB-0291-2542-9DFD-8EEECA4BD8E9}"/>
              </a:ext>
            </a:extLst>
          </p:cNvPr>
          <p:cNvCxnSpPr>
            <a:cxnSpLocks/>
          </p:cNvCxnSpPr>
          <p:nvPr/>
        </p:nvCxnSpPr>
        <p:spPr>
          <a:xfrm>
            <a:off x="6200900" y="-10056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1ED9B9C8-41FA-164B-993E-26EE38772B5D}"/>
              </a:ext>
            </a:extLst>
          </p:cNvPr>
          <p:cNvSpPr txBox="1"/>
          <p:nvPr/>
        </p:nvSpPr>
        <p:spPr>
          <a:xfrm>
            <a:off x="-37796" y="-29282"/>
            <a:ext cx="388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Method: Architecture</a:t>
            </a:r>
          </a:p>
        </p:txBody>
      </p:sp>
    </p:spTree>
    <p:extLst>
      <p:ext uri="{BB962C8B-B14F-4D97-AF65-F5344CB8AC3E}">
        <p14:creationId xmlns:p14="http://schemas.microsoft.com/office/powerpoint/2010/main" val="1421388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42A9A78-6B80-BB46-A3C4-BBFEEB3176B7}"/>
              </a:ext>
            </a:extLst>
          </p:cNvPr>
          <p:cNvCxnSpPr>
            <a:cxnSpLocks/>
          </p:cNvCxnSpPr>
          <p:nvPr/>
        </p:nvCxnSpPr>
        <p:spPr>
          <a:xfrm>
            <a:off x="2355436" y="2057420"/>
            <a:ext cx="249440" cy="0"/>
          </a:xfrm>
          <a:prstGeom prst="straightConnector1">
            <a:avLst/>
          </a:prstGeom>
          <a:ln w="28575">
            <a:solidFill>
              <a:srgbClr val="ABC0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59C49922-AC6A-184B-97C1-8D14F2BF030E}"/>
              </a:ext>
            </a:extLst>
          </p:cNvPr>
          <p:cNvCxnSpPr>
            <a:cxnSpLocks/>
          </p:cNvCxnSpPr>
          <p:nvPr/>
        </p:nvCxnSpPr>
        <p:spPr>
          <a:xfrm>
            <a:off x="2350180" y="2998094"/>
            <a:ext cx="249440" cy="0"/>
          </a:xfrm>
          <a:prstGeom prst="straightConnector1">
            <a:avLst/>
          </a:prstGeom>
          <a:ln w="28575">
            <a:solidFill>
              <a:srgbClr val="ABC0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2DB50144-2846-354B-875C-5CC4067AAAA8}"/>
              </a:ext>
            </a:extLst>
          </p:cNvPr>
          <p:cNvCxnSpPr>
            <a:cxnSpLocks/>
          </p:cNvCxnSpPr>
          <p:nvPr/>
        </p:nvCxnSpPr>
        <p:spPr>
          <a:xfrm>
            <a:off x="2360693" y="3986064"/>
            <a:ext cx="249440" cy="0"/>
          </a:xfrm>
          <a:prstGeom prst="straightConnector1">
            <a:avLst/>
          </a:prstGeom>
          <a:ln w="28575">
            <a:solidFill>
              <a:srgbClr val="ABC0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FD96AC8-D4FD-C441-BC3A-385DF293C4FD}"/>
              </a:ext>
            </a:extLst>
          </p:cNvPr>
          <p:cNvCxnSpPr>
            <a:cxnSpLocks/>
          </p:cNvCxnSpPr>
          <p:nvPr/>
        </p:nvCxnSpPr>
        <p:spPr>
          <a:xfrm>
            <a:off x="2350182" y="5005563"/>
            <a:ext cx="249440" cy="0"/>
          </a:xfrm>
          <a:prstGeom prst="straightConnector1">
            <a:avLst/>
          </a:prstGeom>
          <a:ln w="28575">
            <a:solidFill>
              <a:srgbClr val="ABC0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15C9D42F-C72D-B04A-88D9-05D577EFE39E}"/>
              </a:ext>
            </a:extLst>
          </p:cNvPr>
          <p:cNvCxnSpPr>
            <a:cxnSpLocks/>
          </p:cNvCxnSpPr>
          <p:nvPr/>
        </p:nvCxnSpPr>
        <p:spPr>
          <a:xfrm>
            <a:off x="2350183" y="6067104"/>
            <a:ext cx="249440" cy="0"/>
          </a:xfrm>
          <a:prstGeom prst="straightConnector1">
            <a:avLst/>
          </a:prstGeom>
          <a:ln w="28575">
            <a:solidFill>
              <a:srgbClr val="ABC0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788713DA-7472-2D47-9654-E6EAAB9E34BC}"/>
              </a:ext>
            </a:extLst>
          </p:cNvPr>
          <p:cNvCxnSpPr>
            <a:cxnSpLocks/>
          </p:cNvCxnSpPr>
          <p:nvPr/>
        </p:nvCxnSpPr>
        <p:spPr>
          <a:xfrm flipV="1">
            <a:off x="785763" y="2057781"/>
            <a:ext cx="532281" cy="1913745"/>
          </a:xfrm>
          <a:prstGeom prst="bentConnector3">
            <a:avLst/>
          </a:prstGeom>
          <a:ln w="28575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bevel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70727232-42ED-744B-8DA7-0160482CBF96}"/>
              </a:ext>
            </a:extLst>
          </p:cNvPr>
          <p:cNvCxnSpPr>
            <a:cxnSpLocks/>
          </p:cNvCxnSpPr>
          <p:nvPr/>
        </p:nvCxnSpPr>
        <p:spPr>
          <a:xfrm flipV="1">
            <a:off x="790900" y="2980203"/>
            <a:ext cx="530676" cy="991323"/>
          </a:xfrm>
          <a:prstGeom prst="bentConnector3">
            <a:avLst/>
          </a:prstGeom>
          <a:ln w="28575">
            <a:solidFill>
              <a:srgbClr val="ABC0E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FA00AFF-84B2-2A46-AD51-AB0097AF6E3E}"/>
              </a:ext>
            </a:extLst>
          </p:cNvPr>
          <p:cNvCxnSpPr>
            <a:cxnSpLocks/>
          </p:cNvCxnSpPr>
          <p:nvPr/>
        </p:nvCxnSpPr>
        <p:spPr>
          <a:xfrm>
            <a:off x="785763" y="3971526"/>
            <a:ext cx="540302" cy="1010737"/>
          </a:xfrm>
          <a:prstGeom prst="bentConnector3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845891AC-2E6E-2149-A50F-4AF79C0A8E4F}"/>
              </a:ext>
            </a:extLst>
          </p:cNvPr>
          <p:cNvCxnSpPr>
            <a:cxnSpLocks/>
          </p:cNvCxnSpPr>
          <p:nvPr/>
        </p:nvCxnSpPr>
        <p:spPr>
          <a:xfrm>
            <a:off x="780626" y="3971526"/>
            <a:ext cx="578801" cy="2059894"/>
          </a:xfrm>
          <a:prstGeom prst="bentConnector3">
            <a:avLst>
              <a:gd name="adj1" fmla="val 46674"/>
            </a:avLst>
          </a:prstGeom>
          <a:ln w="28575">
            <a:solidFill>
              <a:srgbClr val="ABC0E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0ED1CD4-14E1-C844-BF90-37D3D615FE7E}"/>
              </a:ext>
            </a:extLst>
          </p:cNvPr>
          <p:cNvCxnSpPr>
            <a:cxnSpLocks/>
          </p:cNvCxnSpPr>
          <p:nvPr/>
        </p:nvCxnSpPr>
        <p:spPr>
          <a:xfrm flipV="1">
            <a:off x="843513" y="3962582"/>
            <a:ext cx="472927" cy="9546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1457079-0A1B-CD4A-8C27-B96867A6E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7" t="48142" r="84582" b="32017"/>
          <a:stretch/>
        </p:blipFill>
        <p:spPr>
          <a:xfrm>
            <a:off x="9666" y="3497475"/>
            <a:ext cx="877529" cy="9144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51914B-200E-9345-846D-467A92B702CF}"/>
              </a:ext>
            </a:extLst>
          </p:cNvPr>
          <p:cNvCxnSpPr>
            <a:cxnSpLocks/>
          </p:cNvCxnSpPr>
          <p:nvPr/>
        </p:nvCxnSpPr>
        <p:spPr>
          <a:xfrm>
            <a:off x="404138" y="918081"/>
            <a:ext cx="1" cy="2570450"/>
          </a:xfrm>
          <a:prstGeom prst="line">
            <a:avLst/>
          </a:prstGeom>
          <a:ln w="28575">
            <a:solidFill>
              <a:srgbClr val="ABC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694F58-3514-724F-AAAC-6F46C8141901}"/>
                  </a:ext>
                </a:extLst>
              </p:cNvPr>
              <p:cNvSpPr txBox="1"/>
              <p:nvPr/>
            </p:nvSpPr>
            <p:spPr>
              <a:xfrm>
                <a:off x="1226768" y="736646"/>
                <a:ext cx="22318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 panose="02040503050406030204" pitchFamily="18" charset="0"/>
                        </a:rPr>
                        <m:t>𝑪𝒂𝒕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694F58-3514-724F-AAAC-6F46C8141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768" y="736646"/>
                <a:ext cx="2231866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DD09E3-7BD1-CC4E-A9CF-BA4F35C03D9C}"/>
              </a:ext>
            </a:extLst>
          </p:cNvPr>
          <p:cNvSpPr/>
          <p:nvPr/>
        </p:nvSpPr>
        <p:spPr>
          <a:xfrm>
            <a:off x="1332671" y="1826890"/>
            <a:ext cx="1063157" cy="46749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4B7C56-C338-594C-BC24-BC77D62F1BB9}"/>
                  </a:ext>
                </a:extLst>
              </p:cNvPr>
              <p:cNvSpPr txBox="1"/>
              <p:nvPr/>
            </p:nvSpPr>
            <p:spPr>
              <a:xfrm>
                <a:off x="1380994" y="1902779"/>
                <a:ext cx="9973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𝐸𝑥𝑝𝑒𝑟𝑡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4B7C56-C338-594C-BC24-BC77D62F1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994" y="1902779"/>
                <a:ext cx="997389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7017ABE5-FDB7-EE49-9BD5-14E33F8A1C73}"/>
              </a:ext>
            </a:extLst>
          </p:cNvPr>
          <p:cNvSpPr txBox="1"/>
          <p:nvPr/>
        </p:nvSpPr>
        <p:spPr>
          <a:xfrm rot="5400000">
            <a:off x="1882077" y="5156117"/>
            <a:ext cx="2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…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7567AF1-C819-DB49-BFD9-2CDA2A010F5D}"/>
              </a:ext>
            </a:extLst>
          </p:cNvPr>
          <p:cNvCxnSpPr>
            <a:cxnSpLocks/>
          </p:cNvCxnSpPr>
          <p:nvPr/>
        </p:nvCxnSpPr>
        <p:spPr>
          <a:xfrm>
            <a:off x="404138" y="921312"/>
            <a:ext cx="746184" cy="0"/>
          </a:xfrm>
          <a:prstGeom prst="straightConnector1">
            <a:avLst/>
          </a:prstGeom>
          <a:ln w="28575">
            <a:solidFill>
              <a:srgbClr val="ABC0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1A1F9D6-FCDC-4F40-8A9D-D18C2A561859}"/>
              </a:ext>
            </a:extLst>
          </p:cNvPr>
          <p:cNvCxnSpPr>
            <a:cxnSpLocks/>
          </p:cNvCxnSpPr>
          <p:nvPr/>
        </p:nvCxnSpPr>
        <p:spPr>
          <a:xfrm>
            <a:off x="3471998" y="908937"/>
            <a:ext cx="370885" cy="3496"/>
          </a:xfrm>
          <a:prstGeom prst="straightConnector1">
            <a:avLst/>
          </a:prstGeom>
          <a:ln w="28575">
            <a:solidFill>
              <a:srgbClr val="ABC0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90FCAB1-C404-2E45-9EC8-25C78848C5EC}"/>
              </a:ext>
            </a:extLst>
          </p:cNvPr>
          <p:cNvCxnSpPr>
            <a:cxnSpLocks/>
          </p:cNvCxnSpPr>
          <p:nvPr/>
        </p:nvCxnSpPr>
        <p:spPr>
          <a:xfrm>
            <a:off x="4335909" y="1255149"/>
            <a:ext cx="0" cy="224115"/>
          </a:xfrm>
          <a:prstGeom prst="straightConnector1">
            <a:avLst/>
          </a:prstGeom>
          <a:ln w="38100">
            <a:solidFill>
              <a:srgbClr val="ABC0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7CE71E7-9F3C-384F-8AC7-83DD1D85FA3B}"/>
                  </a:ext>
                </a:extLst>
              </p:cNvPr>
              <p:cNvSpPr txBox="1"/>
              <p:nvPr/>
            </p:nvSpPr>
            <p:spPr>
              <a:xfrm>
                <a:off x="3585709" y="1900820"/>
                <a:ext cx="282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7CE71E7-9F3C-384F-8AC7-83DD1D85F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709" y="1900820"/>
                <a:ext cx="282129" cy="276999"/>
              </a:xfrm>
              <a:prstGeom prst="rect">
                <a:avLst/>
              </a:prstGeom>
              <a:blipFill>
                <a:blip r:embed="rId7"/>
                <a:stretch>
                  <a:fillRect l="-20833" r="-208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A5D5095-C345-0B49-8CE1-2367968E1919}"/>
                  </a:ext>
                </a:extLst>
              </p:cNvPr>
              <p:cNvSpPr txBox="1"/>
              <p:nvPr/>
            </p:nvSpPr>
            <p:spPr>
              <a:xfrm>
                <a:off x="3593731" y="2861744"/>
                <a:ext cx="282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A5D5095-C345-0B49-8CE1-2367968E1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731" y="2861744"/>
                <a:ext cx="282129" cy="276999"/>
              </a:xfrm>
              <a:prstGeom prst="rect">
                <a:avLst/>
              </a:prstGeom>
              <a:blipFill>
                <a:blip r:embed="rId8"/>
                <a:stretch>
                  <a:fillRect l="-21739" r="-21739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19E6AF-ABA2-AC40-AB1F-481C176AE7E0}"/>
                  </a:ext>
                </a:extLst>
              </p:cNvPr>
              <p:cNvSpPr txBox="1"/>
              <p:nvPr/>
            </p:nvSpPr>
            <p:spPr>
              <a:xfrm>
                <a:off x="3593731" y="3901274"/>
                <a:ext cx="282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19E6AF-ABA2-AC40-AB1F-481C176AE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731" y="3901274"/>
                <a:ext cx="282129" cy="276999"/>
              </a:xfrm>
              <a:prstGeom prst="rect">
                <a:avLst/>
              </a:prstGeom>
              <a:blipFill>
                <a:blip r:embed="rId8"/>
                <a:stretch>
                  <a:fillRect l="-21739" r="-21739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E3B9928-1EE7-FF48-B152-4141A842584B}"/>
                  </a:ext>
                </a:extLst>
              </p:cNvPr>
              <p:cNvSpPr txBox="1"/>
              <p:nvPr/>
            </p:nvSpPr>
            <p:spPr>
              <a:xfrm>
                <a:off x="3603355" y="4894447"/>
                <a:ext cx="282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E3B9928-1EE7-FF48-B152-4141A8425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355" y="4894447"/>
                <a:ext cx="282129" cy="276999"/>
              </a:xfrm>
              <a:prstGeom prst="rect">
                <a:avLst/>
              </a:prstGeom>
              <a:blipFill>
                <a:blip r:embed="rId9"/>
                <a:stretch>
                  <a:fillRect l="-26087" r="-21739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1399F8A-3B07-7845-A245-83C78EECB84C}"/>
                  </a:ext>
                </a:extLst>
              </p:cNvPr>
              <p:cNvSpPr txBox="1"/>
              <p:nvPr/>
            </p:nvSpPr>
            <p:spPr>
              <a:xfrm>
                <a:off x="3593730" y="5896363"/>
                <a:ext cx="282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1399F8A-3B07-7845-A245-83C78EECB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730" y="5896363"/>
                <a:ext cx="282129" cy="276999"/>
              </a:xfrm>
              <a:prstGeom prst="rect">
                <a:avLst/>
              </a:prstGeom>
              <a:blipFill>
                <a:blip r:embed="rId8"/>
                <a:stretch>
                  <a:fillRect l="-21739" r="-21739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650ED1-BA2B-FF41-A141-108BC8341F4D}"/>
                  </a:ext>
                </a:extLst>
              </p:cNvPr>
              <p:cNvSpPr txBox="1"/>
              <p:nvPr/>
            </p:nvSpPr>
            <p:spPr>
              <a:xfrm>
                <a:off x="4756335" y="1611107"/>
                <a:ext cx="1636771" cy="611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𝐎</m:t>
                          </m:r>
                        </m:e>
                        <m:sup>
                          <m: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p>
                      <m:r>
                        <a:rPr lang="en-US" sz="1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𝐎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  <m:sup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p>
                          </m:sSubSup>
                          <m: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⊙</m:t>
                          </m:r>
                          <m:sSubSup>
                            <m:sSubSupPr>
                              <m:ctrlP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  <m:sup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2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650ED1-BA2B-FF41-A141-108BC8341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335" y="1611107"/>
                <a:ext cx="1636771" cy="611706"/>
              </a:xfrm>
              <a:prstGeom prst="rect">
                <a:avLst/>
              </a:prstGeom>
              <a:blipFill>
                <a:blip r:embed="rId10"/>
                <a:stretch>
                  <a:fillRect t="-87755" b="-1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B35C1517-B1C9-A14C-9CFE-720D76476EC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655"/>
          <a:stretch/>
        </p:blipFill>
        <p:spPr>
          <a:xfrm>
            <a:off x="5008148" y="2311279"/>
            <a:ext cx="993924" cy="1036012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18C45ECC-E5C9-724D-9C67-2853C7E875E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2559"/>
          <a:stretch/>
        </p:blipFill>
        <p:spPr>
          <a:xfrm>
            <a:off x="5017292" y="3638974"/>
            <a:ext cx="993924" cy="1016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01A5858-91B4-9948-B379-9C17083E789F}"/>
                  </a:ext>
                </a:extLst>
              </p:cNvPr>
              <p:cNvSpPr txBox="1"/>
              <p:nvPr/>
            </p:nvSpPr>
            <p:spPr>
              <a:xfrm>
                <a:off x="5366955" y="3291516"/>
                <a:ext cx="257506" cy="220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𝐎</m:t>
                          </m:r>
                        </m:e>
                        <m:sup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4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01A5858-91B4-9948-B379-9C17083E7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955" y="3291516"/>
                <a:ext cx="257506" cy="220253"/>
              </a:xfrm>
              <a:prstGeom prst="rect">
                <a:avLst/>
              </a:prstGeom>
              <a:blipFill>
                <a:blip r:embed="rId12"/>
                <a:stretch>
                  <a:fillRect l="-14286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636777E-0AAD-2345-8B7A-7C58BE68CC21}"/>
                  </a:ext>
                </a:extLst>
              </p:cNvPr>
              <p:cNvSpPr txBox="1"/>
              <p:nvPr/>
            </p:nvSpPr>
            <p:spPr>
              <a:xfrm>
                <a:off x="5384118" y="4673544"/>
                <a:ext cx="257506" cy="220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𝐎</m:t>
                          </m:r>
                        </m:e>
                        <m:sup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14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636777E-0AAD-2345-8B7A-7C58BE68C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18" y="4673544"/>
                <a:ext cx="257506" cy="220253"/>
              </a:xfrm>
              <a:prstGeom prst="rect">
                <a:avLst/>
              </a:prstGeom>
              <a:blipFill>
                <a:blip r:embed="rId13"/>
                <a:stretch>
                  <a:fillRect l="-14286" r="-476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1" name="Picture 100">
            <a:extLst>
              <a:ext uri="{FF2B5EF4-FFF2-40B4-BE49-F238E27FC236}">
                <a16:creationId xmlns:a16="http://schemas.microsoft.com/office/drawing/2014/main" id="{07213EAD-B0B8-FB4F-90CC-BEE178CB5AE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50746"/>
          <a:stretch/>
        </p:blipFill>
        <p:spPr>
          <a:xfrm>
            <a:off x="2602673" y="1446810"/>
            <a:ext cx="981323" cy="511642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15CB9F8D-69F4-8F4E-A466-277953049C2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50746"/>
          <a:stretch/>
        </p:blipFill>
        <p:spPr>
          <a:xfrm>
            <a:off x="3907948" y="1446810"/>
            <a:ext cx="981323" cy="5116422"/>
          </a:xfrm>
          <a:prstGeom prst="rect">
            <a:avLst/>
          </a:prstGeom>
        </p:spPr>
      </p:pic>
      <p:sp>
        <p:nvSpPr>
          <p:cNvPr id="103" name="Cube 102">
            <a:extLst>
              <a:ext uri="{FF2B5EF4-FFF2-40B4-BE49-F238E27FC236}">
                <a16:creationId xmlns:a16="http://schemas.microsoft.com/office/drawing/2014/main" id="{87B8B0B0-F0D9-A748-9E02-686683AFA357}"/>
              </a:ext>
            </a:extLst>
          </p:cNvPr>
          <p:cNvSpPr/>
          <p:nvPr/>
        </p:nvSpPr>
        <p:spPr>
          <a:xfrm>
            <a:off x="3935381" y="414494"/>
            <a:ext cx="888490" cy="790034"/>
          </a:xfrm>
          <a:prstGeom prst="cub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093F7BC-6A91-0B44-B88D-592F57ADDB68}"/>
                  </a:ext>
                </a:extLst>
              </p:cNvPr>
              <p:cNvSpPr txBox="1"/>
              <p:nvPr/>
            </p:nvSpPr>
            <p:spPr>
              <a:xfrm>
                <a:off x="3757669" y="692682"/>
                <a:ext cx="10624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𝑮𝒂𝒕𝒊𝒏𝒈</m:t>
                      </m:r>
                    </m:oMath>
                  </m:oMathPara>
                </a14:m>
                <a:endParaRPr lang="en-US" sz="1100" b="1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𝑵𝒆𝒕𝒘𝒐𝒓𝒌</m:t>
                      </m:r>
                    </m:oMath>
                  </m:oMathPara>
                </a14:m>
                <a:endParaRPr lang="en-US" sz="11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093F7BC-6A91-0B44-B88D-592F57ADD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669" y="692682"/>
                <a:ext cx="1062444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31408A4-3647-DE49-968E-317DE2B335DE}"/>
              </a:ext>
            </a:extLst>
          </p:cNvPr>
          <p:cNvSpPr/>
          <p:nvPr/>
        </p:nvSpPr>
        <p:spPr>
          <a:xfrm>
            <a:off x="1343668" y="2733436"/>
            <a:ext cx="1063157" cy="46749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B2D58EE5-6E99-CC48-9A04-A0C0D962DAB9}"/>
                  </a:ext>
                </a:extLst>
              </p:cNvPr>
              <p:cNvSpPr txBox="1"/>
              <p:nvPr/>
            </p:nvSpPr>
            <p:spPr>
              <a:xfrm>
                <a:off x="5199084" y="6001594"/>
                <a:ext cx="6867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𝑎𝑟𝑔𝑚𝑎𝑥</m:t>
                      </m:r>
                    </m:oMath>
                  </m:oMathPara>
                </a14:m>
                <a:endParaRPr lang="en-US" sz="1400" i="1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B2D58EE5-6E99-CC48-9A04-A0C0D962D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084" y="6001594"/>
                <a:ext cx="686726" cy="215444"/>
              </a:xfrm>
              <a:prstGeom prst="rect">
                <a:avLst/>
              </a:prstGeom>
              <a:blipFill>
                <a:blip r:embed="rId16"/>
                <a:stretch>
                  <a:fillRect l="-3636" r="-545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1" name="Picture 160">
            <a:extLst>
              <a:ext uri="{FF2B5EF4-FFF2-40B4-BE49-F238E27FC236}">
                <a16:creationId xmlns:a16="http://schemas.microsoft.com/office/drawing/2014/main" id="{BA854BB1-B828-804D-8BB7-96464B6FD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292" y="4982263"/>
            <a:ext cx="981323" cy="975618"/>
          </a:xfrm>
          <a:prstGeom prst="rect">
            <a:avLst/>
          </a:prstGeom>
        </p:spPr>
      </p:pic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F3DB5242-F4F1-544A-B170-7F41C7EF863A}"/>
              </a:ext>
            </a:extLst>
          </p:cNvPr>
          <p:cNvSpPr/>
          <p:nvPr/>
        </p:nvSpPr>
        <p:spPr>
          <a:xfrm>
            <a:off x="1353095" y="3742102"/>
            <a:ext cx="1063157" cy="46749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87B4FA89-19E4-B74E-9491-4253D1710C94}"/>
              </a:ext>
            </a:extLst>
          </p:cNvPr>
          <p:cNvSpPr/>
          <p:nvPr/>
        </p:nvSpPr>
        <p:spPr>
          <a:xfrm>
            <a:off x="1373519" y="4761769"/>
            <a:ext cx="1063157" cy="46749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7" name="Rounded Rectangle 166">
            <a:extLst>
              <a:ext uri="{FF2B5EF4-FFF2-40B4-BE49-F238E27FC236}">
                <a16:creationId xmlns:a16="http://schemas.microsoft.com/office/drawing/2014/main" id="{20EC34F4-431F-2D4B-B2AD-D99C800ECC66}"/>
              </a:ext>
            </a:extLst>
          </p:cNvPr>
          <p:cNvSpPr/>
          <p:nvPr/>
        </p:nvSpPr>
        <p:spPr>
          <a:xfrm>
            <a:off x="1380780" y="5826996"/>
            <a:ext cx="1063157" cy="46749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D0AE9E7-E125-3247-A64F-339F7E063092}"/>
                  </a:ext>
                </a:extLst>
              </p:cNvPr>
              <p:cNvSpPr txBox="1"/>
              <p:nvPr/>
            </p:nvSpPr>
            <p:spPr>
              <a:xfrm>
                <a:off x="2528283" y="6451916"/>
                <a:ext cx="1153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𝐿𝑜𝑔𝑖𝑡𝑠</m:t>
                      </m:r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20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𝑃𝑟𝑒𝑑𝑖𝑐𝑖𝑜𝑛</m:t>
                      </m:r>
                    </m:oMath>
                  </m:oMathPara>
                </a14:m>
                <a:endParaRPr lang="en-US" altLang="zh-CN" sz="120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D0AE9E7-E125-3247-A64F-339F7E063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283" y="6451916"/>
                <a:ext cx="1153920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B53E968-8B55-0E49-8951-36448D1B9765}"/>
                  </a:ext>
                </a:extLst>
              </p:cNvPr>
              <p:cNvSpPr txBox="1"/>
              <p:nvPr/>
            </p:nvSpPr>
            <p:spPr>
              <a:xfrm>
                <a:off x="3889402" y="6462458"/>
                <a:ext cx="10624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𝑊𝑒𝑖𝑔h𝑡𝑒𝑑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𝑀𝑎𝑝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B53E968-8B55-0E49-8951-36448D1B9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402" y="6462458"/>
                <a:ext cx="1062445" cy="461665"/>
              </a:xfrm>
              <a:prstGeom prst="rect">
                <a:avLst/>
              </a:prstGeom>
              <a:blipFill>
                <a:blip r:embed="rId1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1DB23B46-49C7-BF4B-ABC2-94CC124F7219}"/>
                  </a:ext>
                </a:extLst>
              </p:cNvPr>
              <p:cNvSpPr/>
              <p:nvPr/>
            </p:nvSpPr>
            <p:spPr>
              <a:xfrm>
                <a:off x="2583314" y="1490755"/>
                <a:ext cx="40588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𝐎</m:t>
                          </m:r>
                        </m:e>
                        <m:sub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1DB23B46-49C7-BF4B-ABC2-94CC124F7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314" y="1490755"/>
                <a:ext cx="405880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FEA1F3C7-72A4-6F43-883A-2502A8D37A69}"/>
                  </a:ext>
                </a:extLst>
              </p:cNvPr>
              <p:cNvSpPr/>
              <p:nvPr/>
            </p:nvSpPr>
            <p:spPr>
              <a:xfrm>
                <a:off x="2578062" y="2515510"/>
                <a:ext cx="40588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𝐎</m:t>
                          </m:r>
                        </m:e>
                        <m:sub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FEA1F3C7-72A4-6F43-883A-2502A8D37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062" y="2515510"/>
                <a:ext cx="405880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E4BB2F78-86DB-494F-AE2A-8E473DFCF549}"/>
                  </a:ext>
                </a:extLst>
              </p:cNvPr>
              <p:cNvSpPr/>
              <p:nvPr/>
            </p:nvSpPr>
            <p:spPr>
              <a:xfrm>
                <a:off x="2569435" y="3536804"/>
                <a:ext cx="40588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𝐎</m:t>
                          </m:r>
                        </m:e>
                        <m:sub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E4BB2F78-86DB-494F-AE2A-8E473DFCF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435" y="3536804"/>
                <a:ext cx="405880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76C0FEA5-E71C-C84A-84A3-6F26737BCF11}"/>
                  </a:ext>
                </a:extLst>
              </p:cNvPr>
              <p:cNvSpPr/>
              <p:nvPr/>
            </p:nvSpPr>
            <p:spPr>
              <a:xfrm>
                <a:off x="2574692" y="4593091"/>
                <a:ext cx="40588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𝐎</m:t>
                          </m:r>
                        </m:e>
                        <m:sub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76C0FEA5-E71C-C84A-84A3-6F26737BCF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692" y="4593091"/>
                <a:ext cx="405880" cy="27699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C5253697-3989-EE4D-AB4A-9845342FF58A}"/>
                  </a:ext>
                </a:extLst>
              </p:cNvPr>
              <p:cNvSpPr/>
              <p:nvPr/>
            </p:nvSpPr>
            <p:spPr>
              <a:xfrm>
                <a:off x="2576668" y="5613065"/>
                <a:ext cx="41068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𝐎</m:t>
                          </m:r>
                        </m:e>
                        <m:sub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C5253697-3989-EE4D-AB4A-9845342FF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668" y="5613065"/>
                <a:ext cx="410689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11DA1799-6FE1-0D49-A45C-2A0CF0AC9BDB}"/>
                  </a:ext>
                </a:extLst>
              </p:cNvPr>
              <p:cNvSpPr/>
              <p:nvPr/>
            </p:nvSpPr>
            <p:spPr>
              <a:xfrm>
                <a:off x="3923380" y="1496013"/>
                <a:ext cx="3962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11DA1799-6FE1-0D49-A45C-2A0CF0AC9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380" y="1496013"/>
                <a:ext cx="396262" cy="2769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B0223CE9-C638-414B-B6A3-6095C8CC741B}"/>
                  </a:ext>
                </a:extLst>
              </p:cNvPr>
              <p:cNvSpPr/>
              <p:nvPr/>
            </p:nvSpPr>
            <p:spPr>
              <a:xfrm>
                <a:off x="3918128" y="2520768"/>
                <a:ext cx="3962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B0223CE9-C638-414B-B6A3-6095C8CC74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128" y="2520768"/>
                <a:ext cx="396262" cy="27699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4C2C58F7-3AC6-E64B-94AF-4F7ED0BFED9B}"/>
                  </a:ext>
                </a:extLst>
              </p:cNvPr>
              <p:cNvSpPr/>
              <p:nvPr/>
            </p:nvSpPr>
            <p:spPr>
              <a:xfrm>
                <a:off x="3909501" y="3552572"/>
                <a:ext cx="3962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4C2C58F7-3AC6-E64B-94AF-4F7ED0BF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501" y="3552572"/>
                <a:ext cx="396262" cy="27699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0374D56-1927-9B47-9FDD-5FF792FDFB34}"/>
                  </a:ext>
                </a:extLst>
              </p:cNvPr>
              <p:cNvSpPr/>
              <p:nvPr/>
            </p:nvSpPr>
            <p:spPr>
              <a:xfrm>
                <a:off x="3914758" y="4577329"/>
                <a:ext cx="3962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0374D56-1927-9B47-9FDD-5FF792FDF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758" y="4577329"/>
                <a:ext cx="396262" cy="27699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1017CC19-1A1F-1546-AEAF-0AA85DD9AD7C}"/>
                  </a:ext>
                </a:extLst>
              </p:cNvPr>
              <p:cNvSpPr/>
              <p:nvPr/>
            </p:nvSpPr>
            <p:spPr>
              <a:xfrm>
                <a:off x="3916734" y="5628833"/>
                <a:ext cx="40107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1017CC19-1A1F-1546-AEAF-0AA85DD9A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734" y="5628833"/>
                <a:ext cx="401071" cy="27699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6988EC-1182-C84F-A65E-53AEE4173B97}"/>
                  </a:ext>
                </a:extLst>
              </p:cNvPr>
              <p:cNvSpPr txBox="1"/>
              <p:nvPr/>
            </p:nvSpPr>
            <p:spPr>
              <a:xfrm>
                <a:off x="1379391" y="2825201"/>
                <a:ext cx="9973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𝐸𝑥𝑝𝑒𝑟𝑡</m:t>
                      </m:r>
                      <m:sSub>
                        <m:sSub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6988EC-1182-C84F-A65E-53AEE4173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391" y="2825201"/>
                <a:ext cx="997389" cy="307777"/>
              </a:xfrm>
              <a:prstGeom prst="rect">
                <a:avLst/>
              </a:prstGeom>
              <a:blipFill>
                <a:blip r:embed="rId30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146B9B-C987-9247-B8C6-6E35877631A1}"/>
                  </a:ext>
                </a:extLst>
              </p:cNvPr>
              <p:cNvSpPr txBox="1"/>
              <p:nvPr/>
            </p:nvSpPr>
            <p:spPr>
              <a:xfrm>
                <a:off x="1389017" y="3826228"/>
                <a:ext cx="9973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𝐸𝑥𝑝𝑒𝑟𝑡</m:t>
                      </m:r>
                      <m:sSub>
                        <m:sSub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146B9B-C987-9247-B8C6-6E3587763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017" y="3826228"/>
                <a:ext cx="997389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0B29787-D131-6747-8FCD-52AF949DF92F}"/>
                  </a:ext>
                </a:extLst>
              </p:cNvPr>
              <p:cNvSpPr txBox="1"/>
              <p:nvPr/>
            </p:nvSpPr>
            <p:spPr>
              <a:xfrm>
                <a:off x="1369763" y="4846511"/>
                <a:ext cx="9973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𝐸𝑥𝑝𝑒𝑟𝑡</m:t>
                      </m:r>
                      <m:sSub>
                        <m:sSub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0B29787-D131-6747-8FCD-52AF949DF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763" y="4846511"/>
                <a:ext cx="997389" cy="307777"/>
              </a:xfrm>
              <a:prstGeom prst="rect">
                <a:avLst/>
              </a:prstGeom>
              <a:blipFill>
                <a:blip r:embed="rId3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344FC7-7302-4445-9FA8-D1F0E69AA902}"/>
                  </a:ext>
                </a:extLst>
              </p:cNvPr>
              <p:cNvSpPr txBox="1"/>
              <p:nvPr/>
            </p:nvSpPr>
            <p:spPr>
              <a:xfrm>
                <a:off x="1425746" y="5895669"/>
                <a:ext cx="9973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𝐸𝑥𝑝𝑒𝑟𝑡</m:t>
                      </m:r>
                      <m:sSub>
                        <m:sSub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344FC7-7302-4445-9FA8-D1F0E69AA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46" y="5895669"/>
                <a:ext cx="997389" cy="307777"/>
              </a:xfrm>
              <a:prstGeom prst="rect">
                <a:avLst/>
              </a:prstGeom>
              <a:blipFill>
                <a:blip r:embed="rId3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TextBox 195">
            <a:extLst>
              <a:ext uri="{FF2B5EF4-FFF2-40B4-BE49-F238E27FC236}">
                <a16:creationId xmlns:a16="http://schemas.microsoft.com/office/drawing/2014/main" id="{0326C0AB-99FA-A245-82D5-7A256B344B83}"/>
              </a:ext>
            </a:extLst>
          </p:cNvPr>
          <p:cNvSpPr txBox="1"/>
          <p:nvPr/>
        </p:nvSpPr>
        <p:spPr>
          <a:xfrm>
            <a:off x="6197141" y="17697"/>
            <a:ext cx="6163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What is the </a:t>
            </a:r>
            <a:r>
              <a:rPr lang="en-US" sz="1400" b="1">
                <a:solidFill>
                  <a:srgbClr val="FF0000"/>
                </a:solidFill>
              </a:rPr>
              <a:t>input</a:t>
            </a:r>
            <a:r>
              <a:rPr lang="en-US" sz="1400"/>
              <a:t> of the Gating Network, and what is the </a:t>
            </a:r>
            <a:r>
              <a:rPr lang="en-US" sz="1400" b="1">
                <a:solidFill>
                  <a:srgbClr val="FF0000"/>
                </a:solidFill>
              </a:rPr>
              <a:t>structure</a:t>
            </a:r>
            <a:r>
              <a:rPr lang="en-US" sz="1400"/>
              <a:t> of the </a:t>
            </a:r>
            <a:r>
              <a:rPr lang="en-US" sz="1400" b="1"/>
              <a:t>Gating Network</a:t>
            </a:r>
            <a:r>
              <a:rPr lang="en-US" sz="1400"/>
              <a:t>?</a:t>
            </a:r>
          </a:p>
        </p:txBody>
      </p:sp>
      <p:pic>
        <p:nvPicPr>
          <p:cNvPr id="197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B4C7B89-286D-6C43-BD0C-7AFAC0150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2133" r="51265" b="51608"/>
          <a:stretch/>
        </p:blipFill>
        <p:spPr bwMode="auto">
          <a:xfrm>
            <a:off x="7802932" y="1126549"/>
            <a:ext cx="3366100" cy="189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71E3ACA2-7482-A242-823A-E5F63BD92E8A}"/>
              </a:ext>
            </a:extLst>
          </p:cNvPr>
          <p:cNvCxnSpPr>
            <a:cxnSpLocks/>
          </p:cNvCxnSpPr>
          <p:nvPr/>
        </p:nvCxnSpPr>
        <p:spPr>
          <a:xfrm>
            <a:off x="6200900" y="-10056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9" name="Picture 198">
            <a:extLst>
              <a:ext uri="{FF2B5EF4-FFF2-40B4-BE49-F238E27FC236}">
                <a16:creationId xmlns:a16="http://schemas.microsoft.com/office/drawing/2014/main" id="{7D1921B6-357A-7043-AB38-5268039BD3A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268815" y="1129460"/>
            <a:ext cx="442394" cy="411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0CE0084-F5FD-214B-9342-ACA4748C37DD}"/>
                  </a:ext>
                </a:extLst>
              </p:cNvPr>
              <p:cNvSpPr txBox="1"/>
              <p:nvPr/>
            </p:nvSpPr>
            <p:spPr>
              <a:xfrm>
                <a:off x="6457778" y="634263"/>
                <a:ext cx="61595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latin typeface="Cambria Math" panose="02040503050406030204" pitchFamily="18" charset="0"/>
                        </a:rPr>
                        <m:t>Cat</m:t>
                      </m:r>
                      <m:d>
                        <m:d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/>
                  <a:t>is the feature maps from the 1</a:t>
                </a:r>
                <a:r>
                  <a:rPr lang="en-US" sz="1200" baseline="30000"/>
                  <a:t>st</a:t>
                </a:r>
                <a:r>
                  <a:rPr lang="en-US" sz="1200"/>
                  <a:t> layer of encoder,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/>
                  <a:t> is the raw intensity image </a:t>
                </a:r>
                <a:endParaRPr lang="en-US" sz="1200" b="0"/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0CE0084-F5FD-214B-9342-ACA4748C3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778" y="634263"/>
                <a:ext cx="6159513" cy="369332"/>
              </a:xfrm>
              <a:prstGeom prst="rect">
                <a:avLst/>
              </a:prstGeom>
              <a:blipFill>
                <a:blip r:embed="rId36"/>
                <a:stretch>
                  <a:fillRect l="-102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2" name="Picture 201">
            <a:extLst>
              <a:ext uri="{FF2B5EF4-FFF2-40B4-BE49-F238E27FC236}">
                <a16:creationId xmlns:a16="http://schemas.microsoft.com/office/drawing/2014/main" id="{0532811B-B6B5-AC4E-BF8F-74A6BCF3830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543577" y="3547196"/>
            <a:ext cx="5520382" cy="3152957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E2B7C363-A62F-8349-8048-04C7864274F2}"/>
              </a:ext>
            </a:extLst>
          </p:cNvPr>
          <p:cNvSpPr txBox="1"/>
          <p:nvPr/>
        </p:nvSpPr>
        <p:spPr>
          <a:xfrm>
            <a:off x="-37796" y="-29282"/>
            <a:ext cx="388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Method: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39856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B3396E-799D-A942-A65C-484C8836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09" y="110273"/>
            <a:ext cx="1911928" cy="503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C5E447-03EE-CC4F-B9B0-737DB2EF73D0}"/>
              </a:ext>
            </a:extLst>
          </p:cNvPr>
          <p:cNvSpPr txBox="1"/>
          <p:nvPr/>
        </p:nvSpPr>
        <p:spPr>
          <a:xfrm>
            <a:off x="223460" y="242022"/>
            <a:ext cx="2108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Method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3900348-B4A3-ED4A-A777-4D46F4ADB112}"/>
              </a:ext>
            </a:extLst>
          </p:cNvPr>
          <p:cNvSpPr txBox="1"/>
          <p:nvPr/>
        </p:nvSpPr>
        <p:spPr>
          <a:xfrm>
            <a:off x="362851" y="656559"/>
            <a:ext cx="116266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Training Approaches: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Simultaneously train the gating network and the experts, allowing the network to autonomously determine what each expert should learn. (Explanation may be lacking)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Train each expert with a manually defined function in the first step, </a:t>
            </a:r>
            <a:r>
              <a:rPr lang="en-US" b="1"/>
              <a:t>fix the pretrained experts</a:t>
            </a:r>
            <a:r>
              <a:rPr lang="en-US"/>
              <a:t>, and </a:t>
            </a:r>
            <a:r>
              <a:rPr lang="en-US" b="1"/>
              <a:t>train the gating network in the second step.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Initiate training for each expert with a manually defined function in the first step to establish a solid starting point. Subsequently, </a:t>
            </a:r>
            <a:r>
              <a:rPr lang="en-US" b="1"/>
              <a:t>fine-tune</a:t>
            </a:r>
            <a:r>
              <a:rPr lang="en-US"/>
              <a:t> the experts and train the </a:t>
            </a:r>
            <a:r>
              <a:rPr lang="en-US" b="1"/>
              <a:t>gating network together in the second stage</a:t>
            </a:r>
            <a:r>
              <a:rPr lang="en-US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C41A6-336F-1B42-AE1E-BAB072F0975F}"/>
              </a:ext>
            </a:extLst>
          </p:cNvPr>
          <p:cNvSpPr txBox="1"/>
          <p:nvPr/>
        </p:nvSpPr>
        <p:spPr>
          <a:xfrm>
            <a:off x="304242" y="5271840"/>
            <a:ext cx="83382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/>
              <a:t>For 2&amp;3, in the 1</a:t>
            </a:r>
            <a:r>
              <a:rPr lang="en-US" baseline="30000"/>
              <a:t>st</a:t>
            </a:r>
            <a:r>
              <a:rPr lang="en-US"/>
              <a:t> step, we design the modality-based experts:</a:t>
            </a:r>
          </a:p>
          <a:p>
            <a:pPr algn="just"/>
            <a:r>
              <a:rPr lang="en-US"/>
              <a:t>Training the experts based on modality offers a straightforward classification approach, especially given that each modality originates from the same real brain. This implies the possibility of a higher-dimensional image representation, allowing the association of each modality with its internal relationships.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C25500-39B1-D84B-B68D-60E50455F550}"/>
              </a:ext>
            </a:extLst>
          </p:cNvPr>
          <p:cNvGrpSpPr/>
          <p:nvPr/>
        </p:nvGrpSpPr>
        <p:grpSpPr>
          <a:xfrm>
            <a:off x="9094708" y="2885112"/>
            <a:ext cx="2968196" cy="3754874"/>
            <a:chOff x="1001941" y="1982548"/>
            <a:chExt cx="2527146" cy="321883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317BE2C-8E9E-C548-99F1-8395018E0AFD}"/>
                </a:ext>
              </a:extLst>
            </p:cNvPr>
            <p:cNvGrpSpPr/>
            <p:nvPr/>
          </p:nvGrpSpPr>
          <p:grpSpPr>
            <a:xfrm>
              <a:off x="1001941" y="1982548"/>
              <a:ext cx="2527146" cy="3218833"/>
              <a:chOff x="443926" y="1245916"/>
              <a:chExt cx="3978563" cy="507174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EA9B5D-A826-EF47-B9EA-00AEE7F865AC}"/>
                  </a:ext>
                </a:extLst>
              </p:cNvPr>
              <p:cNvSpPr txBox="1"/>
              <p:nvPr/>
            </p:nvSpPr>
            <p:spPr>
              <a:xfrm>
                <a:off x="443926" y="1245916"/>
                <a:ext cx="3978563" cy="50717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r>
                  <a:rPr lang="en-US" sz="700">
                    <a:solidFill>
                      <a:schemeClr val="bg1"/>
                    </a:solidFill>
                  </a:rPr>
                  <a:t> </a:t>
                </a: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pPr algn="just"/>
                <a:r>
                  <a:rPr lang="en-US" sz="1400" b="1">
                    <a:solidFill>
                      <a:schemeClr val="bg1"/>
                    </a:solidFill>
                  </a:rPr>
                  <a:t>All MRI modalities are scanned from the same brain, inherently possesses an internal relationship.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1A88C92-7541-544A-8F63-ADF75FCA11B2}"/>
                  </a:ext>
                </a:extLst>
              </p:cNvPr>
              <p:cNvSpPr/>
              <p:nvPr/>
            </p:nvSpPr>
            <p:spPr>
              <a:xfrm>
                <a:off x="1082101" y="1967080"/>
                <a:ext cx="2669139" cy="2668692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462ADAC-C8B6-3842-AD7F-2BE2022A45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219" t="7242" r="20681" b="6315"/>
              <a:stretch/>
            </p:blipFill>
            <p:spPr>
              <a:xfrm>
                <a:off x="1872694" y="2789504"/>
                <a:ext cx="1145428" cy="942388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44E368A-04B2-8540-97E2-ABDD45DAF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3367397" y="3321921"/>
                <a:ext cx="956475" cy="114776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6F71119-392A-EE4C-B8F4-28B5A7D07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533566" y="2060549"/>
                <a:ext cx="924592" cy="1105257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F6EE58F-A409-8645-907E-4DE512103F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508959" y="3417088"/>
                <a:ext cx="945847" cy="1176109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DFFF0A9-CE84-C941-ACED-8192E3B68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3266557" y="1935205"/>
                <a:ext cx="960017" cy="1190279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5481156-CCAE-B64E-9335-0C224C33BF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937195" y="4070148"/>
                <a:ext cx="949389" cy="1176109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D2DBF45-4BAB-6C4A-9F54-FE4F1043A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1951592" y="1305165"/>
                <a:ext cx="921050" cy="1122970"/>
              </a:xfrm>
              <a:prstGeom prst="rect">
                <a:avLst/>
              </a:prstGeom>
            </p:spPr>
          </p:pic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C27ACC-00F3-AF4D-9064-22B226FA070C}"/>
                </a:ext>
              </a:extLst>
            </p:cNvPr>
            <p:cNvCxnSpPr/>
            <p:nvPr/>
          </p:nvCxnSpPr>
          <p:spPr>
            <a:xfrm flipV="1">
              <a:off x="2221992" y="2768350"/>
              <a:ext cx="0" cy="15388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C85B851-269F-8446-8B26-EF60EE78CF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2136" y="3023433"/>
              <a:ext cx="163594" cy="7863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A0798F8-E108-9D4B-9229-89EAF2D4BBF8}"/>
                </a:ext>
              </a:extLst>
            </p:cNvPr>
            <p:cNvCxnSpPr>
              <a:cxnSpLocks/>
            </p:cNvCxnSpPr>
            <p:nvPr/>
          </p:nvCxnSpPr>
          <p:spPr>
            <a:xfrm>
              <a:off x="2544636" y="3473501"/>
              <a:ext cx="165844" cy="86796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C2ECF0-2CE8-5D41-873E-276FB94467E8}"/>
                </a:ext>
              </a:extLst>
            </p:cNvPr>
            <p:cNvCxnSpPr>
              <a:cxnSpLocks/>
            </p:cNvCxnSpPr>
            <p:nvPr/>
          </p:nvCxnSpPr>
          <p:spPr>
            <a:xfrm>
              <a:off x="2249321" y="3561538"/>
              <a:ext cx="0" cy="195206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B282CD-8DA7-B343-9487-0755C0E2F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8420" y="3427781"/>
              <a:ext cx="150199" cy="141988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CF3146A-4AAF-7E4E-B235-1DC39A83B9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13553" y="3062752"/>
              <a:ext cx="159346" cy="3932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5DF218-3A91-F644-AB78-B492A154B56D}"/>
              </a:ext>
            </a:extLst>
          </p:cNvPr>
          <p:cNvGrpSpPr/>
          <p:nvPr/>
        </p:nvGrpSpPr>
        <p:grpSpPr>
          <a:xfrm>
            <a:off x="3427315" y="2718662"/>
            <a:ext cx="4458487" cy="2610976"/>
            <a:chOff x="1892437" y="2660864"/>
            <a:chExt cx="4203563" cy="22760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7AE8E7E-59C8-3543-88A2-5BFF269D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892437" y="2660864"/>
              <a:ext cx="4030462" cy="227602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361477-84D8-DD4F-AB4B-E58421E87CED}"/>
                </a:ext>
              </a:extLst>
            </p:cNvPr>
            <p:cNvSpPr txBox="1"/>
            <p:nvPr/>
          </p:nvSpPr>
          <p:spPr>
            <a:xfrm>
              <a:off x="4855779" y="4241184"/>
              <a:ext cx="1240221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40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4F5F5E0-AF41-4C48-A691-61052EB1DA0B}"/>
              </a:ext>
            </a:extLst>
          </p:cNvPr>
          <p:cNvSpPr/>
          <p:nvPr/>
        </p:nvSpPr>
        <p:spPr>
          <a:xfrm>
            <a:off x="362851" y="2970883"/>
            <a:ext cx="228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Baseline Architecture: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0E152D-C0FD-1D4F-8020-1699E5013179}"/>
              </a:ext>
            </a:extLst>
          </p:cNvPr>
          <p:cNvSpPr txBox="1"/>
          <p:nvPr/>
        </p:nvSpPr>
        <p:spPr>
          <a:xfrm>
            <a:off x="304242" y="2086496"/>
            <a:ext cx="11162579" cy="5847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sz="1600"/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546401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1A0AFC-8554-4044-B018-533EE84E4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09" y="1065551"/>
            <a:ext cx="11560233" cy="5035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1ACD5D-A69E-5946-80C1-894869F04FD0}"/>
              </a:ext>
            </a:extLst>
          </p:cNvPr>
          <p:cNvSpPr txBox="1"/>
          <p:nvPr/>
        </p:nvSpPr>
        <p:spPr>
          <a:xfrm>
            <a:off x="200615" y="310295"/>
            <a:ext cx="743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4. Neuralizer: General Neuroimage Analysis without Re-Training</a:t>
            </a:r>
            <a:r>
              <a:rPr lang="en-US" b="1"/>
              <a:t>(2023)</a:t>
            </a:r>
          </a:p>
        </p:txBody>
      </p:sp>
    </p:spTree>
    <p:extLst>
      <p:ext uri="{BB962C8B-B14F-4D97-AF65-F5344CB8AC3E}">
        <p14:creationId xmlns:p14="http://schemas.microsoft.com/office/powerpoint/2010/main" val="1421813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338CCE-9B5A-C644-922D-79D1C3C3B3A6}"/>
              </a:ext>
            </a:extLst>
          </p:cNvPr>
          <p:cNvSpPr txBox="1"/>
          <p:nvPr/>
        </p:nvSpPr>
        <p:spPr>
          <a:xfrm>
            <a:off x="134113" y="640525"/>
            <a:ext cx="4568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SAM-based methods: </a:t>
            </a:r>
            <a:r>
              <a:rPr lang="en-US" b="1"/>
              <a:t>SAM-MED3D</a:t>
            </a:r>
          </a:p>
          <a:p>
            <a:r>
              <a:rPr lang="en-US" b="1"/>
              <a:t>(2023)</a:t>
            </a:r>
            <a:r>
              <a:rPr lang="en-US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845F5C-31C9-CF4D-96E6-F8EEA764BE40}"/>
              </a:ext>
            </a:extLst>
          </p:cNvPr>
          <p:cNvSpPr txBox="1"/>
          <p:nvPr/>
        </p:nvSpPr>
        <p:spPr>
          <a:xfrm>
            <a:off x="134112" y="4593833"/>
            <a:ext cx="579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3. Multi-dataset learning-based methods: </a:t>
            </a:r>
            <a:r>
              <a:rPr lang="en-US" b="1"/>
              <a:t>Multi-Talent</a:t>
            </a:r>
          </a:p>
          <a:p>
            <a:r>
              <a:rPr lang="en-US" b="1"/>
              <a:t>(2023)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A3AA0E-D0CB-8F4A-95A3-415D727E1554}"/>
              </a:ext>
            </a:extLst>
          </p:cNvPr>
          <p:cNvSpPr txBox="1"/>
          <p:nvPr/>
        </p:nvSpPr>
        <p:spPr>
          <a:xfrm>
            <a:off x="5927291" y="594483"/>
            <a:ext cx="3767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>
                <a:latin typeface="Calibri" panose="020F0502020204030204" pitchFamily="34" charset="0"/>
              </a:rPr>
              <a:t>2. Context Prior Learning: </a:t>
            </a:r>
            <a:r>
              <a:rPr lang="en-US" b="1">
                <a:latin typeface="Calibri" panose="020F0502020204030204" pitchFamily="34" charset="0"/>
              </a:rPr>
              <a:t>Hermes</a:t>
            </a:r>
          </a:p>
          <a:p>
            <a:pPr algn="ctr" fontAlgn="ctr"/>
            <a:r>
              <a:rPr lang="en-US" b="1">
                <a:latin typeface="Calibri" panose="020F0502020204030204" pitchFamily="34" charset="0"/>
              </a:rPr>
              <a:t>(2024)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9A7DE8-6C66-D24B-900E-64C6F66C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0" y="1246474"/>
            <a:ext cx="5661117" cy="2803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E1AB15-656A-CD4B-8706-09E6E2750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724" y="1209615"/>
            <a:ext cx="6239084" cy="2628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3D3A1D-5284-594A-8EF6-A2C41E7D1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3" y="5162080"/>
            <a:ext cx="6128858" cy="1273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273CB6-0377-B148-9575-7E6239C5A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105" y="5243545"/>
            <a:ext cx="5675782" cy="11104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03EFFC-0B0E-F549-A7CE-F6444FD38441}"/>
              </a:ext>
            </a:extLst>
          </p:cNvPr>
          <p:cNvSpPr txBox="1"/>
          <p:nvPr/>
        </p:nvSpPr>
        <p:spPr>
          <a:xfrm>
            <a:off x="228556" y="82932"/>
            <a:ext cx="5418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Background: related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0C269C-6B2B-9146-9B9B-3857F9FFA8DB}"/>
              </a:ext>
            </a:extLst>
          </p:cNvPr>
          <p:cNvSpPr txBox="1"/>
          <p:nvPr/>
        </p:nvSpPr>
        <p:spPr>
          <a:xfrm>
            <a:off x="3819085" y="781841"/>
            <a:ext cx="2108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Piont-based prompt</a:t>
            </a:r>
          </a:p>
          <a:p>
            <a:pPr algn="ctr"/>
            <a:r>
              <a:rPr lang="en-US">
                <a:solidFill>
                  <a:srgbClr val="FF0000"/>
                </a:solidFill>
              </a:rPr>
              <a:t>Not feasible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640D0C-747E-6D4C-8DD5-E4BC5166BABF}"/>
              </a:ext>
            </a:extLst>
          </p:cNvPr>
          <p:cNvSpPr txBox="1"/>
          <p:nvPr/>
        </p:nvSpPr>
        <p:spPr>
          <a:xfrm>
            <a:off x="9836258" y="723777"/>
            <a:ext cx="14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F0"/>
                </a:solidFill>
              </a:rPr>
              <a:t>Task Prior</a:t>
            </a:r>
          </a:p>
          <a:p>
            <a:pPr algn="ctr"/>
            <a:r>
              <a:rPr lang="en-US">
                <a:solidFill>
                  <a:srgbClr val="FF0000"/>
                </a:solidFill>
              </a:rPr>
              <a:t>Not feasible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1CE98-5ECB-B347-BA32-A9B1AF3C0972}"/>
              </a:ext>
            </a:extLst>
          </p:cNvPr>
          <p:cNvSpPr txBox="1"/>
          <p:nvPr/>
        </p:nvSpPr>
        <p:spPr>
          <a:xfrm>
            <a:off x="5328002" y="4602146"/>
            <a:ext cx="283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rgbClr val="00B0F0"/>
                </a:solidFill>
              </a:rPr>
              <a:t>G</a:t>
            </a:r>
            <a:r>
              <a:rPr lang="en-US">
                <a:solidFill>
                  <a:srgbClr val="00B0F0"/>
                </a:solidFill>
              </a:rPr>
              <a:t>enelize to unseen dataset</a:t>
            </a:r>
          </a:p>
          <a:p>
            <a:pPr algn="ctr"/>
            <a:r>
              <a:rPr lang="en-US">
                <a:solidFill>
                  <a:srgbClr val="FF0000"/>
                </a:solidFill>
              </a:rPr>
              <a:t>Not feasible </a:t>
            </a:r>
          </a:p>
        </p:txBody>
      </p:sp>
    </p:spTree>
    <p:extLst>
      <p:ext uri="{BB962C8B-B14F-4D97-AF65-F5344CB8AC3E}">
        <p14:creationId xmlns:p14="http://schemas.microsoft.com/office/powerpoint/2010/main" val="148418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B07D0E-4C6D-7549-B6F6-4BC58D0ED207}"/>
              </a:ext>
            </a:extLst>
          </p:cNvPr>
          <p:cNvSpPr/>
          <p:nvPr/>
        </p:nvSpPr>
        <p:spPr>
          <a:xfrm>
            <a:off x="164473" y="795433"/>
            <a:ext cx="118630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/>
              <a:t>Brain lesion segmentation is pivotal in aiding clinical professionals, particularly in advancing deep learning methodologies. </a:t>
            </a:r>
            <a:r>
              <a:rPr lang="en-US" sz="2400" b="1">
                <a:solidFill>
                  <a:srgbClr val="0070C0"/>
                </a:solidFill>
              </a:rPr>
              <a:t>Diverse types</a:t>
            </a:r>
            <a:r>
              <a:rPr lang="en-US" sz="2400"/>
              <a:t> of brain </a:t>
            </a:r>
            <a:r>
              <a:rPr lang="en-US" sz="2400" b="1">
                <a:solidFill>
                  <a:srgbClr val="0070C0"/>
                </a:solidFill>
              </a:rPr>
              <a:t>lesions</a:t>
            </a:r>
            <a:r>
              <a:rPr lang="en-US" sz="2400"/>
              <a:t> exhibit distinct characteristics and may with </a:t>
            </a:r>
            <a:r>
              <a:rPr lang="en-US" sz="2400" b="1">
                <a:solidFill>
                  <a:srgbClr val="0070C0"/>
                </a:solidFill>
              </a:rPr>
              <a:t>different modalities</a:t>
            </a:r>
            <a:r>
              <a:rPr lang="en-US" sz="2400"/>
              <a:t>, posing a challenge in establishing a </a:t>
            </a:r>
            <a:r>
              <a:rPr lang="en-US" sz="2400">
                <a:solidFill>
                  <a:srgbClr val="FF0000"/>
                </a:solidFill>
              </a:rPr>
              <a:t>foundational model </a:t>
            </a:r>
            <a:r>
              <a:rPr lang="en-US" sz="2400"/>
              <a:t>capable of addressing this array of conditions.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F85323-9F42-A842-AC93-BCC57357B971}"/>
              </a:ext>
            </a:extLst>
          </p:cNvPr>
          <p:cNvGrpSpPr/>
          <p:nvPr/>
        </p:nvGrpSpPr>
        <p:grpSpPr>
          <a:xfrm>
            <a:off x="21513" y="3220535"/>
            <a:ext cx="12124287" cy="2585323"/>
            <a:chOff x="475966" y="3182396"/>
            <a:chExt cx="12124287" cy="258532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193AB3-96A0-BA40-8ACE-0781E9082C7D}"/>
                </a:ext>
              </a:extLst>
            </p:cNvPr>
            <p:cNvSpPr txBox="1"/>
            <p:nvPr/>
          </p:nvSpPr>
          <p:spPr>
            <a:xfrm>
              <a:off x="475966" y="3182396"/>
              <a:ext cx="12124287" cy="258532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428C408-7D05-A748-A024-1DFA81C5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5353" y="3300297"/>
              <a:ext cx="1804175" cy="23890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A0E8E0-9528-744E-9570-1AD5FDBA1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2116" y="3300297"/>
              <a:ext cx="2085242" cy="229267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396470-2662-A947-BB9E-8A25AE569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50929" y="3326288"/>
              <a:ext cx="1917051" cy="232728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AB63BE-3138-6B42-A1A2-E1CE912D9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3929" y="3338512"/>
              <a:ext cx="1972795" cy="235264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E648C9B-F890-0E45-B2D1-66AB3C222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81351" y="3290827"/>
              <a:ext cx="2005065" cy="229267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FF7697-7D32-B54E-8205-A0D1EEF15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0985" y="3300297"/>
              <a:ext cx="2023991" cy="219914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9D87D96-2554-7947-A177-38F42812D7D7}"/>
              </a:ext>
            </a:extLst>
          </p:cNvPr>
          <p:cNvSpPr txBox="1"/>
          <p:nvPr/>
        </p:nvSpPr>
        <p:spPr>
          <a:xfrm>
            <a:off x="228556" y="82932"/>
            <a:ext cx="2108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Background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1728B9BE-4983-184F-923A-7AE98A474F03}"/>
              </a:ext>
            </a:extLst>
          </p:cNvPr>
          <p:cNvSpPr txBox="1"/>
          <p:nvPr/>
        </p:nvSpPr>
        <p:spPr>
          <a:xfrm>
            <a:off x="-12451" y="6564416"/>
            <a:ext cx="1137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</a:lstStyle>
          <a:p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Zhang et al., Neuroimage 2023; Ostrom et al., Neuro-oncology 2019; Reber et al., PNAS 2021; Bonkhoff et al., Nature communications  2021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369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703EFFC-0B0E-F549-A7CE-F6444FD38441}"/>
              </a:ext>
            </a:extLst>
          </p:cNvPr>
          <p:cNvSpPr txBox="1"/>
          <p:nvPr/>
        </p:nvSpPr>
        <p:spPr>
          <a:xfrm>
            <a:off x="228556" y="82932"/>
            <a:ext cx="5418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Motivation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D1C3E3-CB6C-6546-9962-688D90164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04" y="1194418"/>
            <a:ext cx="10893824" cy="485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71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740EF75-8F63-CB43-9036-DE84C0118A42}"/>
              </a:ext>
            </a:extLst>
          </p:cNvPr>
          <p:cNvGrpSpPr/>
          <p:nvPr/>
        </p:nvGrpSpPr>
        <p:grpSpPr>
          <a:xfrm>
            <a:off x="1495727" y="1371622"/>
            <a:ext cx="2968196" cy="3754874"/>
            <a:chOff x="1001941" y="1982548"/>
            <a:chExt cx="2527146" cy="321883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D507336-7962-4C40-A5B8-639FDD2F341A}"/>
                </a:ext>
              </a:extLst>
            </p:cNvPr>
            <p:cNvGrpSpPr/>
            <p:nvPr/>
          </p:nvGrpSpPr>
          <p:grpSpPr>
            <a:xfrm>
              <a:off x="1001941" y="1982548"/>
              <a:ext cx="2527146" cy="3218833"/>
              <a:chOff x="443926" y="1245916"/>
              <a:chExt cx="3978563" cy="507174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2C3B9D-AADB-654C-8502-D5EEB30661D0}"/>
                  </a:ext>
                </a:extLst>
              </p:cNvPr>
              <p:cNvSpPr txBox="1"/>
              <p:nvPr/>
            </p:nvSpPr>
            <p:spPr>
              <a:xfrm>
                <a:off x="443926" y="1245916"/>
                <a:ext cx="3978563" cy="50717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r>
                  <a:rPr lang="en-US" sz="700">
                    <a:solidFill>
                      <a:schemeClr val="bg1"/>
                    </a:solidFill>
                  </a:rPr>
                  <a:t> </a:t>
                </a: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endParaRPr lang="en-US" sz="700">
                  <a:solidFill>
                    <a:schemeClr val="bg1"/>
                  </a:solidFill>
                </a:endParaRPr>
              </a:p>
              <a:p>
                <a:pPr algn="just"/>
                <a:r>
                  <a:rPr lang="en-US" sz="1400" b="1">
                    <a:solidFill>
                      <a:schemeClr val="bg1"/>
                    </a:solidFill>
                  </a:rPr>
                  <a:t>All MRI modalities are scanned from the same brain, inherently possesses an internal relationship.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6B6FF4D-A75C-724B-889B-8FAAE1F03428}"/>
                  </a:ext>
                </a:extLst>
              </p:cNvPr>
              <p:cNvSpPr/>
              <p:nvPr/>
            </p:nvSpPr>
            <p:spPr>
              <a:xfrm>
                <a:off x="1082101" y="1967080"/>
                <a:ext cx="2669139" cy="2668692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160EA7D-CF1E-614F-8CE7-A752E1F471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0219" t="7242" r="20681" b="6315"/>
              <a:stretch/>
            </p:blipFill>
            <p:spPr>
              <a:xfrm>
                <a:off x="1872694" y="2789504"/>
                <a:ext cx="1145428" cy="94238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1FE58F3-C2F8-F74C-B4C8-3535B22218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3367397" y="3321921"/>
                <a:ext cx="956475" cy="1147769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1EC5368-1F4A-5245-874B-2DF1B509E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783612" y="1835634"/>
                <a:ext cx="924592" cy="1105257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7523E7A-1043-4D4C-B935-D486658D0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508959" y="3417088"/>
                <a:ext cx="945847" cy="117610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C56A925-070C-1B4C-BF6F-615ED7396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2955999" y="1705601"/>
                <a:ext cx="960017" cy="119028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603B366-C474-6844-855B-86689E93C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1937195" y="4070148"/>
                <a:ext cx="949389" cy="1176109"/>
              </a:xfrm>
              <a:prstGeom prst="rect">
                <a:avLst/>
              </a:prstGeom>
            </p:spPr>
          </p:pic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0D49624-19DB-7E48-9C9C-DE4865F43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3679" y="2925702"/>
              <a:ext cx="111263" cy="9521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72F05E-2F4E-1048-9DEE-27BB32C4E46A}"/>
                </a:ext>
              </a:extLst>
            </p:cNvPr>
            <p:cNvCxnSpPr>
              <a:cxnSpLocks/>
            </p:cNvCxnSpPr>
            <p:nvPr/>
          </p:nvCxnSpPr>
          <p:spPr>
            <a:xfrm>
              <a:off x="2544636" y="3473501"/>
              <a:ext cx="165844" cy="86796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93314B-7398-6843-8060-3A7C5FDDC9F1}"/>
                </a:ext>
              </a:extLst>
            </p:cNvPr>
            <p:cNvCxnSpPr>
              <a:cxnSpLocks/>
            </p:cNvCxnSpPr>
            <p:nvPr/>
          </p:nvCxnSpPr>
          <p:spPr>
            <a:xfrm>
              <a:off x="2249321" y="3561538"/>
              <a:ext cx="0" cy="195206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2E24150-3C8F-A047-B0DC-556A340259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8420" y="3427781"/>
              <a:ext cx="150199" cy="141988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114B8F9-BDCE-1B4F-A1F9-4192AEAF87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17787" y="2940603"/>
              <a:ext cx="113107" cy="124123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43D590A-A9CE-DE4C-A8CF-FF6176DF75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770" t="-463" r="559" b="32193"/>
          <a:stretch/>
        </p:blipFill>
        <p:spPr>
          <a:xfrm>
            <a:off x="5529272" y="1145670"/>
            <a:ext cx="6151600" cy="419182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05DE57C-837B-4B4B-954E-4C96A7C834E6}"/>
              </a:ext>
            </a:extLst>
          </p:cNvPr>
          <p:cNvSpPr txBox="1"/>
          <p:nvPr/>
        </p:nvSpPr>
        <p:spPr>
          <a:xfrm>
            <a:off x="228556" y="82932"/>
            <a:ext cx="5418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Modality-based</a:t>
            </a:r>
            <a:r>
              <a:rPr lang="zh-CN" altLang="en-US" sz="2800" b="1"/>
              <a:t> </a:t>
            </a:r>
            <a:r>
              <a:rPr lang="en-US" altLang="zh-CN" sz="2800" b="1"/>
              <a:t>Experts</a:t>
            </a:r>
            <a:endParaRPr lang="en-US" sz="28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548AC35-B6F8-0243-853C-45BD0A1BB3C0}"/>
                  </a:ext>
                </a:extLst>
              </p:cNvPr>
              <p:cNvSpPr/>
              <p:nvPr/>
            </p:nvSpPr>
            <p:spPr>
              <a:xfrm>
                <a:off x="356429" y="5677825"/>
                <a:ext cx="11479142" cy="9434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Given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imaging</m:t>
                    </m:r>
                    <m:r>
                      <m:rPr>
                        <m:nor/>
                      </m:rPr>
                      <a:rPr lang="en-US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modalities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ℳ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 of interest,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 represents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 modality,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 expert networks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are developed,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 expert. Gating network is marked as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548AC35-B6F8-0243-853C-45BD0A1BB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29" y="5677825"/>
                <a:ext cx="11479142" cy="943400"/>
              </a:xfrm>
              <a:prstGeom prst="rect">
                <a:avLst/>
              </a:prstGeom>
              <a:blipFill>
                <a:blip r:embed="rId9"/>
                <a:stretch>
                  <a:fillRect l="-331"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347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C4D62-D9BB-F94A-A518-522B3D729452}"/>
              </a:ext>
            </a:extLst>
          </p:cNvPr>
          <p:cNvSpPr txBox="1"/>
          <p:nvPr/>
        </p:nvSpPr>
        <p:spPr>
          <a:xfrm>
            <a:off x="599090" y="756458"/>
            <a:ext cx="1126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Promote </a:t>
            </a:r>
            <a:r>
              <a:rPr lang="en-US" sz="2400">
                <a:solidFill>
                  <a:srgbClr val="00B050"/>
                </a:solidFill>
              </a:rPr>
              <a:t>collaboration</a:t>
            </a:r>
            <a:r>
              <a:rPr lang="en-US" sz="2400"/>
              <a:t> among experts while also preserving each expert's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specialisation</a:t>
            </a:r>
          </a:p>
        </p:txBody>
      </p:sp>
      <p:pic>
        <p:nvPicPr>
          <p:cNvPr id="5" name="Graphic 4" descr="Arrow Slight curve">
            <a:extLst>
              <a:ext uri="{FF2B5EF4-FFF2-40B4-BE49-F238E27FC236}">
                <a16:creationId xmlns:a16="http://schemas.microsoft.com/office/drawing/2014/main" id="{CDA5560B-C85C-3441-80FC-14AB974F1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094506">
            <a:off x="9535703" y="949925"/>
            <a:ext cx="914400" cy="914400"/>
          </a:xfrm>
          <a:prstGeom prst="rect">
            <a:avLst/>
          </a:prstGeom>
        </p:spPr>
      </p:pic>
      <p:pic>
        <p:nvPicPr>
          <p:cNvPr id="6" name="Graphic 5" descr="Arrow Slight curve">
            <a:extLst>
              <a:ext uri="{FF2B5EF4-FFF2-40B4-BE49-F238E27FC236}">
                <a16:creationId xmlns:a16="http://schemas.microsoft.com/office/drawing/2014/main" id="{9E67E01E-744F-984C-A513-1B3B6F745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607620" flipH="1">
            <a:off x="1882945" y="1062109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52629-C985-2D49-BFD5-241438BC86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0" y="2205945"/>
            <a:ext cx="6826846" cy="3185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641C8C-63EB-9E4F-A0AD-2278663696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4033" y="2090928"/>
            <a:ext cx="4970750" cy="13797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2D6AE3-98D2-6B4D-B213-9319D33D23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6802" y="4025012"/>
            <a:ext cx="5135197" cy="1073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5BD8C3-44CE-1241-86AF-E6A76AC34F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3345" y="5118480"/>
            <a:ext cx="4110797" cy="7176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C09A8B-0353-904A-8B9D-FD0615A29C78}"/>
              </a:ext>
            </a:extLst>
          </p:cNvPr>
          <p:cNvSpPr txBox="1"/>
          <p:nvPr/>
        </p:nvSpPr>
        <p:spPr>
          <a:xfrm>
            <a:off x="2782613" y="1489555"/>
            <a:ext cx="288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Hierarchical Gating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C9B86D-45BC-E640-98D1-8368C321311C}"/>
              </a:ext>
            </a:extLst>
          </p:cNvPr>
          <p:cNvSpPr txBox="1"/>
          <p:nvPr/>
        </p:nvSpPr>
        <p:spPr>
          <a:xfrm>
            <a:off x="7239563" y="1457861"/>
            <a:ext cx="230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Curriculum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4FB57F-3785-CA49-99A4-4C214F21C3B3}"/>
              </a:ext>
            </a:extLst>
          </p:cNvPr>
          <p:cNvSpPr/>
          <p:nvPr/>
        </p:nvSpPr>
        <p:spPr>
          <a:xfrm>
            <a:off x="0" y="5790814"/>
            <a:ext cx="609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>
                <a:solidFill>
                  <a:srgbClr val="00B050"/>
                </a:solidFill>
              </a:rPr>
              <a:t>MRI modalities exhibit inherent relationships. We leverage this by employing a hierarchical gating network to foster collaboration. Deep supervision is applied to both the gating network and experts, ensuring layer-by-layer supervision, enhancing collaboration.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44D52C-CF65-E94A-BA64-3A88AD3BF278}"/>
              </a:ext>
            </a:extLst>
          </p:cNvPr>
          <p:cNvSpPr/>
          <p:nvPr/>
        </p:nvSpPr>
        <p:spPr>
          <a:xfrm>
            <a:off x="6524743" y="5790814"/>
            <a:ext cx="5693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sz="1400">
                <a:solidFill>
                  <a:srgbClr val="C00000"/>
                </a:solidFill>
              </a:rPr>
              <a:t>Regarding the training</a:t>
            </a:r>
            <a:r>
              <a:rPr lang="zh-CN" altLang="en-US" sz="1400">
                <a:solidFill>
                  <a:srgbClr val="C00000"/>
                </a:solidFill>
              </a:rPr>
              <a:t> </a:t>
            </a:r>
            <a:r>
              <a:rPr lang="en-US" sz="1400">
                <a:solidFill>
                  <a:srgbClr val="C00000"/>
                </a:solidFill>
              </a:rPr>
              <a:t>of MoME, an anti-degeneration strategy based on curriculum</a:t>
            </a:r>
            <a:r>
              <a:rPr lang="zh-CN" altLang="en-US" sz="1400">
                <a:solidFill>
                  <a:srgbClr val="C00000"/>
                </a:solidFill>
              </a:rPr>
              <a:t> </a:t>
            </a:r>
            <a:r>
              <a:rPr lang="en-US" sz="1400">
                <a:solidFill>
                  <a:srgbClr val="C00000"/>
                </a:solidFill>
              </a:rPr>
              <a:t>learning is developed, where model training gradually transitions from specialising the role of each expert to determining</a:t>
            </a:r>
            <a:r>
              <a:rPr lang="zh-CN" altLang="en-US" sz="1400">
                <a:solidFill>
                  <a:srgbClr val="C00000"/>
                </a:solidFill>
              </a:rPr>
              <a:t> </a:t>
            </a:r>
            <a:r>
              <a:rPr lang="en-US" sz="1400">
                <a:solidFill>
                  <a:srgbClr val="C00000"/>
                </a:solidFill>
              </a:rPr>
              <a:t>the entire model through collaboration.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4021A-588A-A64A-9B71-78AF7FDC3823}"/>
              </a:ext>
            </a:extLst>
          </p:cNvPr>
          <p:cNvSpPr txBox="1"/>
          <p:nvPr/>
        </p:nvSpPr>
        <p:spPr>
          <a:xfrm>
            <a:off x="-21020" y="-65659"/>
            <a:ext cx="4141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Hierarchical Gating Network</a:t>
            </a:r>
            <a:r>
              <a:rPr lang="zh-CN" altLang="en-US" sz="2400" b="1"/>
              <a:t> </a:t>
            </a:r>
            <a:r>
              <a:rPr lang="en-US" altLang="zh-CN" sz="2400" b="1"/>
              <a:t>to foster Collabration</a:t>
            </a:r>
            <a:endParaRPr lang="en-US" sz="24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DCCA10-3B9A-5A40-90A0-1F07D99687DF}"/>
              </a:ext>
            </a:extLst>
          </p:cNvPr>
          <p:cNvSpPr txBox="1"/>
          <p:nvPr/>
        </p:nvSpPr>
        <p:spPr>
          <a:xfrm>
            <a:off x="7777654" y="-44640"/>
            <a:ext cx="4395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/>
              <a:t>Curriculum Learning to alleviate degeneration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AEA6A5-3504-3740-B298-A975E4AAF4AF}"/>
                  </a:ext>
                </a:extLst>
              </p:cNvPr>
              <p:cNvSpPr txBox="1"/>
              <p:nvPr/>
            </p:nvSpPr>
            <p:spPr>
              <a:xfrm>
                <a:off x="8044300" y="3351170"/>
                <a:ext cx="3054939" cy="627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epoc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epoc</m:t>
                                  </m:r>
                                  <m:sSub>
                                    <m:sSubPr>
                                      <m:ctrl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current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epoc</m:t>
                                  </m:r>
                                  <m:sSub>
                                    <m:sSubPr>
                                      <m:ctrl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total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AEA6A5-3504-3740-B298-A975E4AAF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300" y="3351170"/>
                <a:ext cx="3054939" cy="627416"/>
              </a:xfrm>
              <a:prstGeom prst="rect">
                <a:avLst/>
              </a:prstGeom>
              <a:blipFill>
                <a:blip r:embed="rId11"/>
                <a:stretch>
                  <a:fillRect l="-1240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15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7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E79E74-1318-1149-A2CB-73D66F232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1" y="1943380"/>
            <a:ext cx="11888552" cy="41736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DEA26F-60E3-1E4E-BAC6-2233DB1E4E09}"/>
              </a:ext>
            </a:extLst>
          </p:cNvPr>
          <p:cNvSpPr/>
          <p:nvPr/>
        </p:nvSpPr>
        <p:spPr>
          <a:xfrm>
            <a:off x="334535" y="570976"/>
            <a:ext cx="116361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We conducted comphrehensive experiments on </a:t>
            </a:r>
            <a:r>
              <a:rPr lang="en-US" sz="2400">
                <a:solidFill>
                  <a:srgbClr val="FF0000"/>
                </a:solidFill>
              </a:rPr>
              <a:t>nine</a:t>
            </a:r>
            <a:r>
              <a:rPr lang="en-US" sz="2400"/>
              <a:t> brain imaging datasets comprising a total number of </a:t>
            </a:r>
            <a:r>
              <a:rPr lang="en-US" sz="2400">
                <a:solidFill>
                  <a:srgbClr val="FF0000"/>
                </a:solidFill>
              </a:rPr>
              <a:t>6,585</a:t>
            </a:r>
            <a:r>
              <a:rPr lang="en-US" sz="2400"/>
              <a:t> annotated </a:t>
            </a:r>
            <a:r>
              <a:rPr lang="en-US" sz="2400">
                <a:solidFill>
                  <a:srgbClr val="FF0000"/>
                </a:solidFill>
              </a:rPr>
              <a:t>3D </a:t>
            </a:r>
            <a:r>
              <a:rPr lang="en-US" sz="2400"/>
              <a:t>images, with </a:t>
            </a:r>
            <a:r>
              <a:rPr lang="en-US" sz="2400">
                <a:solidFill>
                  <a:srgbClr val="FF0000"/>
                </a:solidFill>
              </a:rPr>
              <a:t>five</a:t>
            </a:r>
            <a:r>
              <a:rPr lang="en-US" sz="2400"/>
              <a:t> MRI modalities and </a:t>
            </a:r>
            <a:r>
              <a:rPr lang="en-US" sz="2400">
                <a:solidFill>
                  <a:srgbClr val="FF0000"/>
                </a:solidFill>
              </a:rPr>
              <a:t>eight</a:t>
            </a:r>
            <a:r>
              <a:rPr lang="en-US" sz="2400"/>
              <a:t> lesion types.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3E1DB-8F88-B346-A66F-A01C43DBB37C}"/>
              </a:ext>
            </a:extLst>
          </p:cNvPr>
          <p:cNvSpPr txBox="1"/>
          <p:nvPr/>
        </p:nvSpPr>
        <p:spPr>
          <a:xfrm>
            <a:off x="123453" y="40892"/>
            <a:ext cx="5418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Datasets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1380206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20209C-3CAC-FD4C-AA9A-DF8D0CA4C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0732"/>
            <a:ext cx="7256224" cy="5247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2A14EC-9A4D-E445-ADDE-A3A2F32F7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615" y="1049463"/>
            <a:ext cx="4951385" cy="40990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AC5A15-9815-0840-9234-2B39C7A9D628}"/>
              </a:ext>
            </a:extLst>
          </p:cNvPr>
          <p:cNvSpPr/>
          <p:nvPr/>
        </p:nvSpPr>
        <p:spPr>
          <a:xfrm>
            <a:off x="190249" y="28139"/>
            <a:ext cx="5272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/>
              <a:t>Quantitative 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16678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99696-03D8-2145-9C2D-25A0E2CE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57" y="472405"/>
            <a:ext cx="9341889" cy="63855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F6291B-CF97-174C-9D9A-0DCBDA7B4816}"/>
              </a:ext>
            </a:extLst>
          </p:cNvPr>
          <p:cNvSpPr/>
          <p:nvPr/>
        </p:nvSpPr>
        <p:spPr>
          <a:xfrm>
            <a:off x="190249" y="28139"/>
            <a:ext cx="4569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/>
              <a:t>Detailed Results for Each Task</a:t>
            </a:r>
          </a:p>
        </p:txBody>
      </p:sp>
    </p:spTree>
    <p:extLst>
      <p:ext uri="{BB962C8B-B14F-4D97-AF65-F5344CB8AC3E}">
        <p14:creationId xmlns:p14="http://schemas.microsoft.com/office/powerpoint/2010/main" val="312035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BC893-E882-1540-8249-5FAD7BC72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73" y="551359"/>
            <a:ext cx="10609053" cy="63066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CBBC48-4323-FB4B-9451-77E9E167E1B5}"/>
              </a:ext>
            </a:extLst>
          </p:cNvPr>
          <p:cNvSpPr/>
          <p:nvPr/>
        </p:nvSpPr>
        <p:spPr>
          <a:xfrm>
            <a:off x="190249" y="28139"/>
            <a:ext cx="2446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/>
              <a:t>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3279342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9949</TotalTime>
  <Words>812</Words>
  <Application>Microsoft Macintosh PowerPoint</Application>
  <PresentationFormat>Widescreen</PresentationFormat>
  <Paragraphs>193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xinru</dc:creator>
  <cp:lastModifiedBy>zhang xinru</cp:lastModifiedBy>
  <cp:revision>350</cp:revision>
  <dcterms:created xsi:type="dcterms:W3CDTF">2023-11-26T11:55:23Z</dcterms:created>
  <dcterms:modified xsi:type="dcterms:W3CDTF">2024-10-23T13:47:46Z</dcterms:modified>
</cp:coreProperties>
</file>